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2" r:id="rId5"/>
    <p:sldId id="261" r:id="rId6"/>
    <p:sldId id="263" r:id="rId7"/>
    <p:sldId id="265" r:id="rId8"/>
    <p:sldId id="266"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136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17" name="16 Altbilgi Yer Tutucusu"/>
          <p:cNvSpPr>
            <a:spLocks noGrp="1"/>
          </p:cNvSpPr>
          <p:nvPr>
            <p:ph type="ftr" sz="quarter" idx="11"/>
          </p:nvPr>
        </p:nvSpPr>
        <p:spPr/>
        <p:txBody>
          <a:bodyPr/>
          <a:lstStyle/>
          <a:p>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B1DEFA8C-F947-479F-BE07-76B6B3F80BF1}"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5" name="4 Altbilgi Yer Tutucusu"/>
          <p:cNvSpPr>
            <a:spLocks noGrp="1"/>
          </p:cNvSpPr>
          <p:nvPr>
            <p:ph type="ftr" sz="quarter" idx="11"/>
          </p:nvPr>
        </p:nvSpPr>
        <p:spPr/>
        <p:txBody>
          <a:bodyPr/>
          <a:lstStyle/>
          <a:p>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D9F75050-0E15-4C5B-92B0-66D068882F1F}" type="datetimeFigureOut">
              <a:rPr lang="tr-TR" smtClean="0"/>
              <a:pPr/>
              <a:t>16.05.2017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8" name="7 Altbilgi Yer Tutucusu"/>
          <p:cNvSpPr>
            <a:spLocks noGrp="1"/>
          </p:cNvSpPr>
          <p:nvPr>
            <p:ph type="ftr" sz="quarter" idx="11"/>
          </p:nvPr>
        </p:nvSpPr>
        <p:spPr>
          <a:xfrm>
            <a:off x="304800" y="6409944"/>
            <a:ext cx="3581400" cy="365760"/>
          </a:xfrm>
        </p:spPr>
        <p:txBody>
          <a:bodyPr/>
          <a:lstStyle/>
          <a:p>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B1DEFA8C-F947-479F-BE07-76B6B3F80BF1}"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16.05.2017</a:t>
            </a:fld>
            <a:endParaRPr lang="tr-TR"/>
          </a:p>
        </p:txBody>
      </p:sp>
      <p:sp>
        <p:nvSpPr>
          <p:cNvPr id="6" name="5 Altbilgi Yer Tutucusu"/>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D9F75050-0E15-4C5B-92B0-66D068882F1F}" type="datetimeFigureOut">
              <a:rPr lang="tr-TR" smtClean="0"/>
              <a:pPr/>
              <a:t>16.05.2017</a:t>
            </a:fld>
            <a:endParaRPr lang="tr-TR"/>
          </a:p>
        </p:txBody>
      </p:sp>
      <p:sp>
        <p:nvSpPr>
          <p:cNvPr id="6" name="5 Altbilgi Yer Tutucusu"/>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9F75050-0E15-4C5B-92B0-66D068882F1F}" type="datetimeFigureOut">
              <a:rPr lang="tr-TR" smtClean="0"/>
              <a:pPr/>
              <a:t>16.05.2017</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1DEFA8C-F947-479F-BE07-76B6B3F80BF1}"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2800" b="1" dirty="0" smtClean="0"/>
              <a:t>KREDİ TAHSİSİNE İLİŞKİN ÖZEL DURUMLAR</a:t>
            </a:r>
            <a:endParaRPr lang="tr-TR" sz="2800" b="1" dirty="0"/>
          </a:p>
        </p:txBody>
      </p:sp>
      <p:sp>
        <p:nvSpPr>
          <p:cNvPr id="3" name="2 İçerik Yer Tutucusu"/>
          <p:cNvSpPr>
            <a:spLocks noGrp="1"/>
          </p:cNvSpPr>
          <p:nvPr>
            <p:ph sz="quarter" idx="1"/>
          </p:nvPr>
        </p:nvSpPr>
        <p:spPr/>
        <p:txBody>
          <a:bodyPr>
            <a:normAutofit fontScale="92500" lnSpcReduction="10000"/>
          </a:bodyPr>
          <a:lstStyle/>
          <a:p>
            <a:r>
              <a:rPr lang="tr-TR" dirty="0" smtClean="0"/>
              <a:t>Normal bir kredi sürecinin dışında </a:t>
            </a:r>
            <a:r>
              <a:rPr lang="tr-TR" dirty="0" err="1" smtClean="0"/>
              <a:t>bazan</a:t>
            </a:r>
            <a:r>
              <a:rPr lang="tr-TR" dirty="0" smtClean="0"/>
              <a:t> uygulamada farklılaşan işlem,yetki ve akışlar bulunmaktadır.Bu özel durumlar ; münakale,farklılık ve istisna uygulaması ana başlıklarıyla incelenebilir.</a:t>
            </a:r>
          </a:p>
          <a:p>
            <a:r>
              <a:rPr lang="tr-TR" b="1" dirty="0" smtClean="0">
                <a:solidFill>
                  <a:srgbClr val="7030A0"/>
                </a:solidFill>
              </a:rPr>
              <a:t>MÜNAKALE  :</a:t>
            </a:r>
            <a:endParaRPr lang="tr-TR" dirty="0" smtClean="0">
              <a:solidFill>
                <a:srgbClr val="7030A0"/>
              </a:solidFill>
            </a:endParaRPr>
          </a:p>
          <a:p>
            <a:r>
              <a:rPr lang="tr-TR" i="1" dirty="0" smtClean="0">
                <a:solidFill>
                  <a:srgbClr val="7030A0"/>
                </a:solidFill>
              </a:rPr>
              <a:t>Münakale kredi onay makamınca tahsis edilen belirli bir türdeki kredi limitinden,limit aşımına sebep olmayacak şekilde,kredi eşdeğerliliği,teminat ve vade durumları da dikkate alınarak başka bir türde kredi kullandırılabilmesi işlemidir.Yani müşterinin bir kredi türü için tanımlanmış ve kullanıma müsait olan limitinden alınmak suretiyle başka bir kredi türüne aktarım yapılması işlemidir. </a:t>
            </a:r>
            <a:endParaRPr lang="tr-TR" i="1" dirty="0">
              <a:solidFill>
                <a:srgbClr val="7030A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b="1" dirty="0" smtClean="0">
                <a:solidFill>
                  <a:srgbClr val="7030A0"/>
                </a:solidFill>
              </a:rPr>
              <a:t>Münakale kuralları :</a:t>
            </a:r>
            <a:endParaRPr lang="tr-TR" b="1" dirty="0">
              <a:solidFill>
                <a:srgbClr val="7030A0"/>
              </a:solidFill>
            </a:endParaRPr>
          </a:p>
        </p:txBody>
      </p:sp>
      <p:sp>
        <p:nvSpPr>
          <p:cNvPr id="3" name="2 İçerik Yer Tutucusu"/>
          <p:cNvSpPr>
            <a:spLocks noGrp="1"/>
          </p:cNvSpPr>
          <p:nvPr>
            <p:ph sz="quarter" idx="1"/>
          </p:nvPr>
        </p:nvSpPr>
        <p:spPr/>
        <p:txBody>
          <a:bodyPr>
            <a:normAutofit fontScale="92500" lnSpcReduction="20000"/>
          </a:bodyPr>
          <a:lstStyle/>
          <a:p>
            <a:r>
              <a:rPr lang="tr-TR" dirty="0" smtClean="0"/>
              <a:t>Yeni kullandırılacak kredi, nitelik ve nicelik olarak başlangıçta onaylanana </a:t>
            </a:r>
            <a:r>
              <a:rPr lang="tr-TR" b="1" dirty="0" smtClean="0">
                <a:solidFill>
                  <a:srgbClr val="FF0000"/>
                </a:solidFill>
              </a:rPr>
              <a:t>eşit ya da düşük olmalı</a:t>
            </a:r>
          </a:p>
          <a:p>
            <a:r>
              <a:rPr lang="tr-TR" dirty="0" smtClean="0"/>
              <a:t>Yeni kullandırılacak kredi münakale yapılacak kredi için talep edilen teminata </a:t>
            </a:r>
            <a:r>
              <a:rPr lang="tr-TR" b="1" dirty="0" smtClean="0">
                <a:solidFill>
                  <a:srgbClr val="FF0000"/>
                </a:solidFill>
              </a:rPr>
              <a:t>eşit veya daha güçlü </a:t>
            </a:r>
            <a:r>
              <a:rPr lang="tr-TR" dirty="0" smtClean="0"/>
              <a:t>bir teminatla kullandırılmalı</a:t>
            </a:r>
          </a:p>
          <a:p>
            <a:r>
              <a:rPr lang="tr-TR" dirty="0" smtClean="0"/>
              <a:t>Yeni kullandırılacak kredinin vadesi münakale yapılacak kredinin vadesinden </a:t>
            </a:r>
            <a:r>
              <a:rPr lang="tr-TR" b="1" dirty="0" smtClean="0">
                <a:solidFill>
                  <a:srgbClr val="FF0000"/>
                </a:solidFill>
              </a:rPr>
              <a:t>kısa olmalı</a:t>
            </a:r>
          </a:p>
          <a:p>
            <a:r>
              <a:rPr lang="tr-TR" dirty="0" smtClean="0"/>
              <a:t>Yeni kullandırılacak kredinin tutarı münakale yapılacak kredi limitindeki boşluktan daha </a:t>
            </a:r>
            <a:r>
              <a:rPr lang="tr-TR" b="1" dirty="0" smtClean="0">
                <a:solidFill>
                  <a:srgbClr val="FF0000"/>
                </a:solidFill>
              </a:rPr>
              <a:t>büyük olmamalı</a:t>
            </a:r>
          </a:p>
          <a:p>
            <a:r>
              <a:rPr lang="tr-TR" dirty="0" smtClean="0"/>
              <a:t>Müşterinin kredibilitesi değişmemiş yada gelişmiş olmalı</a:t>
            </a:r>
          </a:p>
          <a:p>
            <a:r>
              <a:rPr lang="tr-TR" dirty="0" smtClean="0"/>
              <a:t>Müşteri istihbaratında olumsuzluk,teminatlarında azalma,belgelerinde eksiklik olmamalıdır…</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200" dirty="0" smtClean="0"/>
              <a:t> </a:t>
            </a:r>
            <a:br>
              <a:rPr lang="tr-TR" sz="2200" dirty="0" smtClean="0"/>
            </a:br>
            <a:r>
              <a:rPr lang="tr-TR" sz="2200" b="1" dirty="0" smtClean="0"/>
              <a:t>EK 1 - TEMİNAT MÜNAKALE TABLOSU VE TEMİNAT GRUPLARI</a:t>
            </a:r>
            <a:r>
              <a:rPr lang="tr-TR" dirty="0" smtClean="0"/>
              <a:t/>
            </a:r>
            <a:br>
              <a:rPr lang="tr-TR" dirty="0" smtClean="0"/>
            </a:br>
            <a:endParaRPr lang="tr-TR" dirty="0"/>
          </a:p>
        </p:txBody>
      </p:sp>
      <p:graphicFrame>
        <p:nvGraphicFramePr>
          <p:cNvPr id="5" name="4 İçerik Yer Tutucusu"/>
          <p:cNvGraphicFramePr>
            <a:graphicFrameLocks noGrp="1"/>
          </p:cNvGraphicFramePr>
          <p:nvPr>
            <p:ph sz="quarter" idx="1"/>
          </p:nvPr>
        </p:nvGraphicFramePr>
        <p:xfrm>
          <a:off x="301625" y="1527175"/>
          <a:ext cx="8504240" cy="2875280"/>
        </p:xfrm>
        <a:graphic>
          <a:graphicData uri="http://schemas.openxmlformats.org/drawingml/2006/table">
            <a:tbl>
              <a:tblPr firstRow="1" bandRow="1">
                <a:tableStyleId>{5C22544A-7EE6-4342-B048-85BDC9FD1C3A}</a:tableStyleId>
              </a:tblPr>
              <a:tblGrid>
                <a:gridCol w="2126060"/>
                <a:gridCol w="2126060"/>
                <a:gridCol w="2126060"/>
                <a:gridCol w="2126060"/>
              </a:tblGrid>
              <a:tr h="370840">
                <a:tc>
                  <a:txBody>
                    <a:bodyPr/>
                    <a:lstStyle/>
                    <a:p>
                      <a:endParaRPr lang="tr-TR" dirty="0" smtClean="0"/>
                    </a:p>
                    <a:p>
                      <a:endParaRPr lang="tr-TR" dirty="0" smtClean="0"/>
                    </a:p>
                    <a:p>
                      <a:endParaRPr lang="tr-TR" dirty="0" smtClean="0"/>
                    </a:p>
                    <a:p>
                      <a:endParaRPr lang="tr-TR" dirty="0" smtClean="0"/>
                    </a:p>
                    <a:p>
                      <a:endParaRPr lang="tr-TR" dirty="0" smtClean="0"/>
                    </a:p>
                    <a:p>
                      <a:endParaRPr lang="tr-TR" dirty="0"/>
                    </a:p>
                  </a:txBody>
                  <a:tcPr/>
                </a:tc>
                <a:tc>
                  <a:txBody>
                    <a:bodyPr/>
                    <a:lstStyle/>
                    <a:p>
                      <a:pPr marR="357505" algn="ctr">
                        <a:spcAft>
                          <a:spcPts val="0"/>
                        </a:spcAft>
                      </a:pPr>
                      <a:r>
                        <a:rPr lang="tr-TR" sz="1800" b="1" dirty="0">
                          <a:solidFill>
                            <a:srgbClr val="7030A0"/>
                          </a:solidFill>
                          <a:latin typeface="Times New Roman"/>
                          <a:ea typeface="Times New Roman"/>
                          <a:cs typeface="Times New Roman"/>
                        </a:rPr>
                        <a:t>1.Grup </a:t>
                      </a:r>
                      <a:r>
                        <a:rPr lang="tr-TR" sz="2000" b="1" dirty="0">
                          <a:solidFill>
                            <a:srgbClr val="7030A0"/>
                          </a:solidFill>
                          <a:latin typeface="Times New Roman"/>
                          <a:ea typeface="Times New Roman"/>
                          <a:cs typeface="Times New Roman"/>
                        </a:rPr>
                        <a:t>Teminatlar </a:t>
                      </a:r>
                      <a:r>
                        <a:rPr lang="tr-TR" sz="1200" b="1" dirty="0">
                          <a:solidFill>
                            <a:srgbClr val="7030A0"/>
                          </a:solidFill>
                          <a:latin typeface="Times New Roman"/>
                          <a:ea typeface="Times New Roman"/>
                          <a:cs typeface="Times New Roman"/>
                        </a:rPr>
                        <a:t>(1)</a:t>
                      </a:r>
                      <a:endParaRPr lang="tr-TR" sz="1200" dirty="0">
                        <a:solidFill>
                          <a:srgbClr val="7030A0"/>
                        </a:solidFill>
                        <a:latin typeface="Times New Roman"/>
                        <a:ea typeface="Times New Roman"/>
                        <a:cs typeface="Times New Roman"/>
                      </a:endParaRPr>
                    </a:p>
                  </a:txBody>
                  <a:tcPr marL="44450" marR="44450" marT="0" marB="0" vert="vert270" anchor="b">
                    <a:solidFill>
                      <a:schemeClr val="accent1">
                        <a:alpha val="0"/>
                      </a:schemeClr>
                    </a:solidFill>
                  </a:tcPr>
                </a:tc>
                <a:tc>
                  <a:txBody>
                    <a:bodyPr/>
                    <a:lstStyle/>
                    <a:p>
                      <a:pPr marR="357505" algn="ctr">
                        <a:spcAft>
                          <a:spcPts val="0"/>
                        </a:spcAft>
                      </a:pPr>
                      <a:r>
                        <a:rPr lang="tr-TR" sz="2000" b="1" dirty="0" smtClean="0">
                          <a:solidFill>
                            <a:srgbClr val="7030A0"/>
                          </a:solidFill>
                          <a:latin typeface="Times New Roman"/>
                          <a:ea typeface="Times New Roman"/>
                          <a:cs typeface="Times New Roman"/>
                        </a:rPr>
                        <a:t>2.Grup </a:t>
                      </a:r>
                      <a:r>
                        <a:rPr lang="tr-TR" sz="2000" b="1" dirty="0">
                          <a:solidFill>
                            <a:srgbClr val="7030A0"/>
                          </a:solidFill>
                          <a:latin typeface="Times New Roman"/>
                          <a:ea typeface="Times New Roman"/>
                          <a:cs typeface="Times New Roman"/>
                        </a:rPr>
                        <a:t>Teminatlar </a:t>
                      </a:r>
                      <a:r>
                        <a:rPr lang="tr-TR" sz="1200" b="1" dirty="0" smtClean="0">
                          <a:solidFill>
                            <a:srgbClr val="7030A0"/>
                          </a:solidFill>
                          <a:latin typeface="Times New Roman"/>
                          <a:ea typeface="Times New Roman"/>
                          <a:cs typeface="Times New Roman"/>
                        </a:rPr>
                        <a:t>(2)</a:t>
                      </a:r>
                      <a:endParaRPr lang="tr-TR" sz="1200" dirty="0">
                        <a:solidFill>
                          <a:srgbClr val="7030A0"/>
                        </a:solidFill>
                        <a:latin typeface="Times New Roman"/>
                        <a:ea typeface="Times New Roman"/>
                        <a:cs typeface="Times New Roman"/>
                      </a:endParaRPr>
                    </a:p>
                  </a:txBody>
                  <a:tcPr marL="44450" marR="44450" marT="0" marB="0" vert="vert270" anchor="b">
                    <a:solidFill>
                      <a:schemeClr val="accent1">
                        <a:alpha val="0"/>
                      </a:schemeClr>
                    </a:solidFill>
                  </a:tcPr>
                </a:tc>
                <a:tc>
                  <a:txBody>
                    <a:bodyPr/>
                    <a:lstStyle/>
                    <a:p>
                      <a:pPr marR="357505" algn="ctr">
                        <a:spcAft>
                          <a:spcPts val="0"/>
                        </a:spcAft>
                      </a:pPr>
                      <a:r>
                        <a:rPr lang="tr-TR" sz="2000" b="1" dirty="0" smtClean="0">
                          <a:solidFill>
                            <a:srgbClr val="7030A0"/>
                          </a:solidFill>
                          <a:latin typeface="Times New Roman"/>
                          <a:ea typeface="Times New Roman"/>
                          <a:cs typeface="Times New Roman"/>
                        </a:rPr>
                        <a:t>3.Grup </a:t>
                      </a:r>
                      <a:r>
                        <a:rPr lang="tr-TR" sz="2000" b="1" dirty="0">
                          <a:solidFill>
                            <a:srgbClr val="7030A0"/>
                          </a:solidFill>
                          <a:latin typeface="Times New Roman"/>
                          <a:ea typeface="Times New Roman"/>
                          <a:cs typeface="Times New Roman"/>
                        </a:rPr>
                        <a:t>Teminatlar </a:t>
                      </a:r>
                      <a:r>
                        <a:rPr lang="tr-TR" sz="2000" b="1" dirty="0" smtClean="0">
                          <a:solidFill>
                            <a:srgbClr val="7030A0"/>
                          </a:solidFill>
                          <a:latin typeface="Times New Roman"/>
                          <a:ea typeface="Times New Roman"/>
                          <a:cs typeface="Times New Roman"/>
                        </a:rPr>
                        <a:t>(3)</a:t>
                      </a:r>
                      <a:endParaRPr lang="tr-TR" sz="2000" dirty="0">
                        <a:solidFill>
                          <a:srgbClr val="7030A0"/>
                        </a:solidFill>
                        <a:latin typeface="Times New Roman"/>
                        <a:ea typeface="Times New Roman"/>
                        <a:cs typeface="Times New Roman"/>
                      </a:endParaRPr>
                    </a:p>
                  </a:txBody>
                  <a:tcPr marL="44450" marR="44450" marT="0" marB="0" vert="vert270" anchor="b">
                    <a:solidFill>
                      <a:schemeClr val="accent1">
                        <a:alpha val="0"/>
                      </a:schemeClr>
                    </a:solidFill>
                  </a:tcPr>
                </a:tc>
              </a:tr>
              <a:tr h="370840">
                <a:tc>
                  <a:txBody>
                    <a:bodyPr/>
                    <a:lstStyle/>
                    <a:p>
                      <a:pPr marR="357505" algn="just">
                        <a:spcAft>
                          <a:spcPts val="0"/>
                        </a:spcAft>
                      </a:pPr>
                      <a:r>
                        <a:rPr lang="tr-TR" sz="1200" b="1" dirty="0">
                          <a:latin typeface="Times New Roman"/>
                          <a:ea typeface="Times New Roman"/>
                          <a:cs typeface="Times New Roman"/>
                        </a:rPr>
                        <a:t>1.Grup Teminatlar (1)</a:t>
                      </a:r>
                      <a:endParaRPr lang="tr-TR" sz="1200" dirty="0">
                        <a:latin typeface="Times New Roman"/>
                        <a:ea typeface="Times New Roman"/>
                        <a:cs typeface="Times New Roman"/>
                      </a:endParaRPr>
                    </a:p>
                  </a:txBody>
                  <a:tcPr marL="44450" marR="44450" marT="0" marB="0" anchor="b"/>
                </a:tc>
                <a:tc>
                  <a:txBody>
                    <a:bodyPr/>
                    <a:lstStyle/>
                    <a:p>
                      <a:pPr marR="357505" algn="just">
                        <a:spcAft>
                          <a:spcPts val="0"/>
                        </a:spcAft>
                      </a:pPr>
                      <a:r>
                        <a:rPr lang="tr-TR" sz="1200" b="1" dirty="0">
                          <a:solidFill>
                            <a:srgbClr val="CCFFFF"/>
                          </a:solidFill>
                          <a:latin typeface="Times New Roman"/>
                          <a:ea typeface="Times New Roman"/>
                          <a:cs typeface="Times New Roman"/>
                        </a:rPr>
                        <a:t> </a:t>
                      </a:r>
                      <a:endParaRPr lang="tr-TR" sz="1200" dirty="0">
                        <a:latin typeface="Times New Roman"/>
                        <a:ea typeface="Times New Roman"/>
                        <a:cs typeface="Times New Roman"/>
                      </a:endParaRPr>
                    </a:p>
                  </a:txBody>
                  <a:tcPr marL="44450" marR="44450" marT="0" marB="0" anchor="b"/>
                </a:tc>
                <a:tc>
                  <a:txBody>
                    <a:bodyPr/>
                    <a:lstStyle/>
                    <a:p>
                      <a:endParaRPr lang="tr-TR" dirty="0"/>
                    </a:p>
                  </a:txBody>
                  <a:tcPr/>
                </a:tc>
                <a:tc>
                  <a:txBody>
                    <a:bodyPr/>
                    <a:lstStyle/>
                    <a:p>
                      <a:pPr algn="ctr"/>
                      <a:endParaRPr lang="tr-TR" sz="2000" dirty="0"/>
                    </a:p>
                  </a:txBody>
                  <a:tcPr/>
                </a:tc>
              </a:tr>
              <a:tr h="370840">
                <a:tc>
                  <a:txBody>
                    <a:bodyPr/>
                    <a:lstStyle/>
                    <a:p>
                      <a:pPr marR="357505" algn="just">
                        <a:spcAft>
                          <a:spcPts val="0"/>
                        </a:spcAft>
                      </a:pPr>
                      <a:r>
                        <a:rPr lang="tr-TR" sz="1200" b="1">
                          <a:latin typeface="Times New Roman"/>
                          <a:ea typeface="Times New Roman"/>
                          <a:cs typeface="Times New Roman"/>
                        </a:rPr>
                        <a:t>2.Grup Teminatlar (2)</a:t>
                      </a:r>
                      <a:endParaRPr lang="tr-TR" sz="1200">
                        <a:latin typeface="Times New Roman"/>
                        <a:ea typeface="Times New Roman"/>
                        <a:cs typeface="Times New Roman"/>
                      </a:endParaRPr>
                    </a:p>
                  </a:txBody>
                  <a:tcPr marL="44450" marR="44450" marT="0" marB="0" anchor="b"/>
                </a:tc>
                <a:tc>
                  <a:txBody>
                    <a:bodyPr/>
                    <a:lstStyle/>
                    <a:p>
                      <a:endParaRPr lang="tr-TR" dirty="0"/>
                    </a:p>
                  </a:txBody>
                  <a:tcPr/>
                </a:tc>
                <a:tc>
                  <a:txBody>
                    <a:bodyPr/>
                    <a:lstStyle/>
                    <a:p>
                      <a:endParaRPr lang="tr-TR" dirty="0"/>
                    </a:p>
                  </a:txBody>
                  <a:tcPr/>
                </a:tc>
                <a:tc>
                  <a:txBody>
                    <a:bodyPr/>
                    <a:lstStyle/>
                    <a:p>
                      <a:endParaRPr lang="tr-TR"/>
                    </a:p>
                  </a:txBody>
                  <a:tcPr/>
                </a:tc>
              </a:tr>
              <a:tr h="370840">
                <a:tc>
                  <a:txBody>
                    <a:bodyPr/>
                    <a:lstStyle/>
                    <a:p>
                      <a:pPr marR="357505" algn="just">
                        <a:spcAft>
                          <a:spcPts val="0"/>
                        </a:spcAft>
                      </a:pPr>
                      <a:r>
                        <a:rPr lang="tr-TR" sz="1200" b="1" dirty="0">
                          <a:latin typeface="Times New Roman"/>
                          <a:ea typeface="Times New Roman"/>
                          <a:cs typeface="Times New Roman"/>
                        </a:rPr>
                        <a:t>3.Grup Teminatlar (3)</a:t>
                      </a:r>
                      <a:endParaRPr lang="tr-TR" sz="1200" dirty="0">
                        <a:latin typeface="Times New Roman"/>
                        <a:ea typeface="Times New Roman"/>
                        <a:cs typeface="Times New Roman"/>
                      </a:endParaRPr>
                    </a:p>
                  </a:txBody>
                  <a:tcPr marL="44450" marR="44450" marT="0" marB="0" anchor="b"/>
                </a:tc>
                <a:tc>
                  <a:txBody>
                    <a:bodyPr/>
                    <a:lstStyle/>
                    <a:p>
                      <a:endParaRPr lang="tr-TR" dirty="0"/>
                    </a:p>
                  </a:txBody>
                  <a:tcPr/>
                </a:tc>
                <a:tc>
                  <a:txBody>
                    <a:bodyPr/>
                    <a:lstStyle/>
                    <a:p>
                      <a:endParaRPr lang="tr-TR"/>
                    </a:p>
                  </a:txBody>
                  <a:tcPr/>
                </a:tc>
                <a:tc>
                  <a:txBody>
                    <a:bodyPr/>
                    <a:lstStyle/>
                    <a:p>
                      <a:endParaRPr lang="tr-TR" dirty="0"/>
                    </a:p>
                  </a:txBody>
                  <a:tcPr/>
                </a:tc>
              </a:tr>
            </a:tbl>
          </a:graphicData>
        </a:graphic>
      </p:graphicFrame>
      <p:sp>
        <p:nvSpPr>
          <p:cNvPr id="6" name="5 Sağ Ok"/>
          <p:cNvSpPr/>
          <p:nvPr/>
        </p:nvSpPr>
        <p:spPr>
          <a:xfrm>
            <a:off x="428596" y="1571612"/>
            <a:ext cx="1928826" cy="142876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rgbClr val="7030A0"/>
                </a:solidFill>
              </a:rPr>
              <a:t>Münakale Yönü</a:t>
            </a:r>
            <a:endParaRPr lang="tr-TR" b="1" dirty="0">
              <a:solidFill>
                <a:srgbClr val="7030A0"/>
              </a:solidFill>
            </a:endParaRPr>
          </a:p>
        </p:txBody>
      </p:sp>
      <p:sp>
        <p:nvSpPr>
          <p:cNvPr id="7" name="6 Yuvarlatılmış Dikdörtgen"/>
          <p:cNvSpPr/>
          <p:nvPr/>
        </p:nvSpPr>
        <p:spPr>
          <a:xfrm>
            <a:off x="3286116" y="3286124"/>
            <a:ext cx="35719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FF0000"/>
                </a:solidFill>
              </a:rPr>
              <a:t>x</a:t>
            </a:r>
            <a:endParaRPr lang="tr-TR" dirty="0">
              <a:solidFill>
                <a:srgbClr val="FF0000"/>
              </a:solidFill>
            </a:endParaRPr>
          </a:p>
        </p:txBody>
      </p:sp>
      <p:sp>
        <p:nvSpPr>
          <p:cNvPr id="8" name="7 Yuvarlatılmış Dikdörtgen"/>
          <p:cNvSpPr/>
          <p:nvPr/>
        </p:nvSpPr>
        <p:spPr>
          <a:xfrm>
            <a:off x="5500694" y="3357562"/>
            <a:ext cx="35719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7030A0"/>
                </a:solidFill>
              </a:rPr>
              <a:t>x</a:t>
            </a:r>
            <a:endParaRPr lang="tr-TR" dirty="0">
              <a:solidFill>
                <a:srgbClr val="7030A0"/>
              </a:solidFill>
            </a:endParaRPr>
          </a:p>
        </p:txBody>
      </p:sp>
      <p:sp>
        <p:nvSpPr>
          <p:cNvPr id="9" name="8 Yuvarlatılmış Dikdörtgen"/>
          <p:cNvSpPr/>
          <p:nvPr/>
        </p:nvSpPr>
        <p:spPr>
          <a:xfrm>
            <a:off x="7643834" y="3357562"/>
            <a:ext cx="35719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7030A0"/>
                </a:solidFill>
              </a:rPr>
              <a:t>x</a:t>
            </a:r>
            <a:endParaRPr lang="tr-TR" dirty="0">
              <a:solidFill>
                <a:srgbClr val="7030A0"/>
              </a:solidFill>
            </a:endParaRPr>
          </a:p>
        </p:txBody>
      </p:sp>
      <p:sp>
        <p:nvSpPr>
          <p:cNvPr id="10" name="9 Yuvarlatılmış Dikdörtgen"/>
          <p:cNvSpPr/>
          <p:nvPr/>
        </p:nvSpPr>
        <p:spPr>
          <a:xfrm>
            <a:off x="3286116" y="3714752"/>
            <a:ext cx="35719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10 Yuvarlatılmış Dikdörtgen"/>
          <p:cNvSpPr/>
          <p:nvPr/>
        </p:nvSpPr>
        <p:spPr>
          <a:xfrm>
            <a:off x="3286116" y="4071942"/>
            <a:ext cx="35719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11 Yuvarlatılmış Dikdörtgen"/>
          <p:cNvSpPr/>
          <p:nvPr/>
        </p:nvSpPr>
        <p:spPr>
          <a:xfrm>
            <a:off x="5500694" y="4071942"/>
            <a:ext cx="35719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rgbClr val="7030A0"/>
              </a:solidFill>
            </a:endParaRPr>
          </a:p>
        </p:txBody>
      </p:sp>
      <p:sp>
        <p:nvSpPr>
          <p:cNvPr id="13" name="12 Yuvarlatılmış Dikdörtgen"/>
          <p:cNvSpPr/>
          <p:nvPr/>
        </p:nvSpPr>
        <p:spPr>
          <a:xfrm>
            <a:off x="5429256" y="3714752"/>
            <a:ext cx="35719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FF0000"/>
                </a:solidFill>
              </a:rPr>
              <a:t>x</a:t>
            </a:r>
            <a:endParaRPr lang="tr-TR" dirty="0">
              <a:solidFill>
                <a:srgbClr val="FF0000"/>
              </a:solidFill>
            </a:endParaRPr>
          </a:p>
        </p:txBody>
      </p:sp>
      <p:sp>
        <p:nvSpPr>
          <p:cNvPr id="14" name="13 Yuvarlatılmış Dikdörtgen"/>
          <p:cNvSpPr/>
          <p:nvPr/>
        </p:nvSpPr>
        <p:spPr>
          <a:xfrm>
            <a:off x="7643834" y="3714752"/>
            <a:ext cx="35719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7030A0"/>
                </a:solidFill>
              </a:rPr>
              <a:t>x</a:t>
            </a:r>
            <a:endParaRPr lang="tr-TR" dirty="0">
              <a:solidFill>
                <a:srgbClr val="7030A0"/>
              </a:solidFill>
            </a:endParaRPr>
          </a:p>
        </p:txBody>
      </p:sp>
      <p:sp>
        <p:nvSpPr>
          <p:cNvPr id="15" name="14 Yuvarlatılmış Dikdörtgen"/>
          <p:cNvSpPr/>
          <p:nvPr/>
        </p:nvSpPr>
        <p:spPr>
          <a:xfrm>
            <a:off x="7643834" y="4071942"/>
            <a:ext cx="35719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7030A0"/>
                </a:solidFill>
              </a:rPr>
              <a:t>x</a:t>
            </a:r>
            <a:endParaRPr lang="tr-TR" dirty="0">
              <a:solidFill>
                <a:srgbClr val="7030A0"/>
              </a:solidFill>
            </a:endParaRPr>
          </a:p>
        </p:txBody>
      </p:sp>
      <p:sp>
        <p:nvSpPr>
          <p:cNvPr id="16" name="15 Yuvarlatılmış Dikdörtgen"/>
          <p:cNvSpPr/>
          <p:nvPr/>
        </p:nvSpPr>
        <p:spPr>
          <a:xfrm>
            <a:off x="1214414" y="5000636"/>
            <a:ext cx="35719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7" name="16 Yuvarlatılmış Dikdörtgen"/>
          <p:cNvSpPr/>
          <p:nvPr/>
        </p:nvSpPr>
        <p:spPr>
          <a:xfrm>
            <a:off x="1214414" y="5500702"/>
            <a:ext cx="35719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rgbClr val="7030A0"/>
                </a:solidFill>
              </a:rPr>
              <a:t>x</a:t>
            </a:r>
            <a:endParaRPr lang="tr-TR" dirty="0">
              <a:solidFill>
                <a:srgbClr val="7030A0"/>
              </a:solidFill>
            </a:endParaRPr>
          </a:p>
        </p:txBody>
      </p:sp>
      <p:sp>
        <p:nvSpPr>
          <p:cNvPr id="19" name="18 Dikdörtgen"/>
          <p:cNvSpPr/>
          <p:nvPr/>
        </p:nvSpPr>
        <p:spPr>
          <a:xfrm>
            <a:off x="1928794" y="4929198"/>
            <a:ext cx="1714512"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Uygun değil</a:t>
            </a:r>
            <a:endParaRPr lang="tr-TR" dirty="0"/>
          </a:p>
        </p:txBody>
      </p:sp>
      <p:sp>
        <p:nvSpPr>
          <p:cNvPr id="20" name="19 Dikdörtgen"/>
          <p:cNvSpPr/>
          <p:nvPr/>
        </p:nvSpPr>
        <p:spPr>
          <a:xfrm>
            <a:off x="1928794" y="5429264"/>
            <a:ext cx="1714512"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Uygun</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a:bodyPr>
          <a:lstStyle/>
          <a:p>
            <a:r>
              <a:rPr lang="tr-TR" sz="3200" b="1" dirty="0" smtClean="0"/>
              <a:t>Teminat Türleri</a:t>
            </a:r>
            <a:endParaRPr lang="tr-TR" sz="3200" b="1" dirty="0"/>
          </a:p>
        </p:txBody>
      </p:sp>
      <p:sp>
        <p:nvSpPr>
          <p:cNvPr id="3" name="2 İçerik Yer Tutucusu"/>
          <p:cNvSpPr>
            <a:spLocks noGrp="1"/>
          </p:cNvSpPr>
          <p:nvPr>
            <p:ph sz="half" idx="1"/>
          </p:nvPr>
        </p:nvSpPr>
        <p:spPr/>
        <p:txBody>
          <a:bodyPr>
            <a:normAutofit fontScale="55000" lnSpcReduction="20000"/>
          </a:bodyPr>
          <a:lstStyle/>
          <a:p>
            <a:r>
              <a:rPr lang="tr-TR" b="1" u="sng" dirty="0" smtClean="0"/>
              <a:t>1. Grup Teminatlar (Nakit ve nakit benzeri)</a:t>
            </a:r>
            <a:endParaRPr lang="tr-TR" dirty="0" smtClean="0"/>
          </a:p>
          <a:p>
            <a:r>
              <a:rPr lang="tr-TR" dirty="0" smtClean="0"/>
              <a:t>Mevduat / Nakit Blokaj</a:t>
            </a:r>
          </a:p>
          <a:p>
            <a:r>
              <a:rPr lang="tr-TR" dirty="0" smtClean="0"/>
              <a:t>Hazine Bonosu / Devlet Tahvili</a:t>
            </a:r>
          </a:p>
          <a:p>
            <a:r>
              <a:rPr lang="tr-TR" dirty="0" smtClean="0"/>
              <a:t> Repo</a:t>
            </a:r>
          </a:p>
          <a:p>
            <a:r>
              <a:rPr lang="tr-TR" dirty="0" err="1" smtClean="0"/>
              <a:t>Eurobond</a:t>
            </a:r>
            <a:endParaRPr lang="tr-TR" dirty="0" smtClean="0"/>
          </a:p>
          <a:p>
            <a:r>
              <a:rPr lang="tr-TR" dirty="0" smtClean="0"/>
              <a:t>B Tipi Fon</a:t>
            </a:r>
          </a:p>
          <a:p>
            <a:r>
              <a:rPr lang="tr-TR" dirty="0" smtClean="0"/>
              <a:t>Altın</a:t>
            </a:r>
          </a:p>
          <a:p>
            <a:r>
              <a:rPr lang="tr-TR" dirty="0" smtClean="0"/>
              <a:t>Altın Mevduat Rehni</a:t>
            </a:r>
          </a:p>
          <a:p>
            <a:r>
              <a:rPr lang="tr-TR" dirty="0" smtClean="0"/>
              <a:t>POS</a:t>
            </a:r>
          </a:p>
          <a:p>
            <a:r>
              <a:rPr lang="tr-TR" dirty="0" smtClean="0"/>
              <a:t>KGF Kefaleti</a:t>
            </a:r>
          </a:p>
          <a:p>
            <a:r>
              <a:rPr lang="tr-TR" b="1" dirty="0" smtClean="0"/>
              <a:t> </a:t>
            </a:r>
            <a:endParaRPr lang="tr-TR" dirty="0" smtClean="0"/>
          </a:p>
          <a:p>
            <a:r>
              <a:rPr lang="tr-TR" b="1" u="sng" dirty="0" smtClean="0"/>
              <a:t>2. Grup Teminatlar (</a:t>
            </a:r>
            <a:r>
              <a:rPr lang="tr-TR" b="1" u="sng" dirty="0" err="1" smtClean="0"/>
              <a:t>Likid</a:t>
            </a:r>
            <a:r>
              <a:rPr lang="tr-TR" b="1" u="sng" dirty="0" smtClean="0"/>
              <a:t> teminatlar)</a:t>
            </a:r>
            <a:endParaRPr lang="tr-TR" dirty="0" smtClean="0"/>
          </a:p>
          <a:p>
            <a:r>
              <a:rPr lang="tr-TR" dirty="0" smtClean="0"/>
              <a:t>Banka Garantisi (Finansal Kurumlar Grubu tarafından tahsis edilmiş limiti bulunan)</a:t>
            </a:r>
          </a:p>
          <a:p>
            <a:r>
              <a:rPr lang="tr-TR" dirty="0" smtClean="0"/>
              <a:t>A Tipi Fon</a:t>
            </a:r>
          </a:p>
          <a:p>
            <a:r>
              <a:rPr lang="tr-TR" dirty="0" smtClean="0"/>
              <a:t>Çek / Senet</a:t>
            </a:r>
          </a:p>
          <a:p>
            <a:r>
              <a:rPr lang="tr-TR" dirty="0" smtClean="0"/>
              <a:t>Doğmuş Alacak Temliki</a:t>
            </a:r>
          </a:p>
          <a:p>
            <a:r>
              <a:rPr lang="tr-TR" dirty="0" smtClean="0"/>
              <a:t>Deniz konşimentosuna veya taşıma senedine dayalı ihracat vesaiki</a:t>
            </a:r>
          </a:p>
          <a:p>
            <a:r>
              <a:rPr lang="tr-TR" dirty="0" err="1" smtClean="0"/>
              <a:t>Factoring</a:t>
            </a:r>
            <a:r>
              <a:rPr lang="tr-TR" dirty="0" smtClean="0"/>
              <a:t> Garantili İhracat Vesaiki</a:t>
            </a:r>
          </a:p>
          <a:p>
            <a:r>
              <a:rPr lang="tr-TR" dirty="0" smtClean="0"/>
              <a:t> </a:t>
            </a:r>
          </a:p>
        </p:txBody>
      </p:sp>
      <p:sp>
        <p:nvSpPr>
          <p:cNvPr id="5" name="4 İçerik Yer Tutucusu"/>
          <p:cNvSpPr>
            <a:spLocks noGrp="1"/>
          </p:cNvSpPr>
          <p:nvPr>
            <p:ph sz="half" idx="2"/>
          </p:nvPr>
        </p:nvSpPr>
        <p:spPr/>
        <p:txBody>
          <a:bodyPr>
            <a:normAutofit fontScale="55000" lnSpcReduction="20000"/>
          </a:bodyPr>
          <a:lstStyle/>
          <a:p>
            <a:r>
              <a:rPr lang="tr-TR" b="1" u="sng" dirty="0" smtClean="0"/>
              <a:t>3. Grup Teminatlar (Diğer teminatlar)</a:t>
            </a:r>
            <a:endParaRPr lang="tr-TR" dirty="0" smtClean="0"/>
          </a:p>
          <a:p>
            <a:r>
              <a:rPr lang="tr-TR" dirty="0" smtClean="0"/>
              <a:t>Özel Sektör Tahvilleri</a:t>
            </a:r>
          </a:p>
          <a:p>
            <a:r>
              <a:rPr lang="tr-TR" dirty="0" smtClean="0"/>
              <a:t>Hisse Senedi Rehni</a:t>
            </a:r>
          </a:p>
          <a:p>
            <a:r>
              <a:rPr lang="tr-TR" dirty="0" smtClean="0"/>
              <a:t>Paraya Tahvili  Kolay Diğer Menkul Kıymet Rehni</a:t>
            </a:r>
          </a:p>
          <a:p>
            <a:r>
              <a:rPr lang="tr-TR" dirty="0" smtClean="0"/>
              <a:t>Varlığa Dayalı Menkul Kıymet</a:t>
            </a:r>
          </a:p>
          <a:p>
            <a:r>
              <a:rPr lang="tr-TR" dirty="0" smtClean="0"/>
              <a:t>Değerli Maden Rehni</a:t>
            </a:r>
          </a:p>
          <a:p>
            <a:r>
              <a:rPr lang="tr-TR" dirty="0" smtClean="0"/>
              <a:t>Emtia Rehni</a:t>
            </a:r>
          </a:p>
          <a:p>
            <a:r>
              <a:rPr lang="tr-TR" dirty="0" smtClean="0"/>
              <a:t>İşletme Rehni</a:t>
            </a:r>
          </a:p>
          <a:p>
            <a:r>
              <a:rPr lang="tr-TR" dirty="0" smtClean="0"/>
              <a:t>Ekspertiz Değeri Uygun </a:t>
            </a:r>
            <a:r>
              <a:rPr lang="tr-TR" dirty="0" err="1" smtClean="0"/>
              <a:t>Gayrımenkul</a:t>
            </a:r>
            <a:r>
              <a:rPr lang="tr-TR" dirty="0" smtClean="0"/>
              <a:t> İpoteği</a:t>
            </a:r>
          </a:p>
          <a:p>
            <a:r>
              <a:rPr lang="tr-TR" dirty="0" smtClean="0"/>
              <a:t>Uçak ve Gemi İpoteği</a:t>
            </a:r>
          </a:p>
          <a:p>
            <a:r>
              <a:rPr lang="tr-TR" dirty="0" smtClean="0"/>
              <a:t>Finansman Senedi</a:t>
            </a:r>
          </a:p>
          <a:p>
            <a:r>
              <a:rPr lang="tr-TR" dirty="0" smtClean="0"/>
              <a:t>Kefalet ( Genel )</a:t>
            </a:r>
          </a:p>
          <a:p>
            <a:r>
              <a:rPr lang="tr-TR" dirty="0" smtClean="0"/>
              <a:t>Kefalet ( Ürüne Bağlı )</a:t>
            </a:r>
          </a:p>
          <a:p>
            <a:r>
              <a:rPr lang="tr-TR" dirty="0" smtClean="0"/>
              <a:t>Diğer İhracat Vesaiki</a:t>
            </a:r>
          </a:p>
          <a:p>
            <a:r>
              <a:rPr lang="tr-TR" dirty="0" smtClean="0"/>
              <a:t>Maaş Temliki</a:t>
            </a:r>
          </a:p>
          <a:p>
            <a:r>
              <a:rPr lang="tr-TR" dirty="0" smtClean="0"/>
              <a:t>KFH da Satılan </a:t>
            </a:r>
            <a:r>
              <a:rPr lang="tr-TR" dirty="0" err="1" smtClean="0"/>
              <a:t>Yutdışı</a:t>
            </a:r>
            <a:r>
              <a:rPr lang="tr-TR" dirty="0" smtClean="0"/>
              <a:t> Fonları</a:t>
            </a:r>
          </a:p>
          <a:p>
            <a:r>
              <a:rPr lang="tr-TR" dirty="0" smtClean="0"/>
              <a:t>T</a:t>
            </a:r>
            <a:r>
              <a:rPr lang="tr-TR" dirty="0" smtClean="0"/>
              <a:t>aşıt </a:t>
            </a:r>
            <a:r>
              <a:rPr lang="tr-TR" dirty="0" err="1" smtClean="0"/>
              <a:t>Rehni</a:t>
            </a:r>
            <a:r>
              <a:rPr lang="tr-TR" dirty="0" smtClean="0"/>
              <a:t> </a:t>
            </a:r>
          </a:p>
          <a:p>
            <a:r>
              <a:rPr lang="tr-TR" dirty="0" smtClean="0"/>
              <a:t>Taşıt Hat Rehni</a:t>
            </a:r>
          </a:p>
          <a:p>
            <a:r>
              <a:rPr lang="tr-TR" dirty="0" smtClean="0"/>
              <a:t>Taşıt Plaka Rehni</a:t>
            </a:r>
          </a:p>
          <a:p>
            <a:r>
              <a:rPr lang="tr-TR" dirty="0" smtClean="0"/>
              <a:t>Kredi türev Anlaşmaları</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Bkz. Münakale tablosu</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b="1" dirty="0" smtClean="0"/>
              <a:t>Farklılık Uygulaması </a:t>
            </a:r>
            <a:endParaRPr lang="tr-TR" b="1" dirty="0"/>
          </a:p>
        </p:txBody>
      </p:sp>
      <p:sp>
        <p:nvSpPr>
          <p:cNvPr id="3" name="2 İçerik Yer Tutucusu"/>
          <p:cNvSpPr>
            <a:spLocks noGrp="1"/>
          </p:cNvSpPr>
          <p:nvPr>
            <p:ph sz="quarter" idx="1"/>
          </p:nvPr>
        </p:nvSpPr>
        <p:spPr/>
        <p:txBody>
          <a:bodyPr/>
          <a:lstStyle/>
          <a:p>
            <a:r>
              <a:rPr lang="tr-TR" dirty="0" smtClean="0"/>
              <a:t>Yetkili makamlar tarafından onaylanmış olan kredi kararı üzerinde yer alan onay koşulları ile gerçek durum arasında fark olması halinde operasyonel bölümler kredi kullandırımını gerçekleştirmezler.Bu gibi durumlarda sorunun geçici olarak çözümüne yönelik olarak belirli makamlara yönetim kurulu tarafından belirli süre ve koşullarda farklılık onay yetkisi verilmektedir</a:t>
            </a:r>
            <a:r>
              <a:rPr lang="tr-TR" dirty="0" smtClean="0"/>
              <a:t>. Verilen </a:t>
            </a:r>
            <a:r>
              <a:rPr lang="tr-TR" dirty="0" smtClean="0"/>
              <a:t>farklılık onayları ile kredi kullandırılır ve en kısa sürede eksikliğin giderilmesi sağlanmalıdır</a:t>
            </a:r>
            <a:r>
              <a:rPr lang="tr-TR" dirty="0" smtClean="0"/>
              <a:t>. Eksiklik </a:t>
            </a:r>
            <a:r>
              <a:rPr lang="tr-TR" dirty="0" smtClean="0"/>
              <a:t>giderilemezse;müşteri kredi limitleri dondurulabilir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graphicFrame>
        <p:nvGraphicFramePr>
          <p:cNvPr id="4" name="3 İçerik Yer Tutucusu"/>
          <p:cNvGraphicFramePr>
            <a:graphicFrameLocks noGrp="1"/>
          </p:cNvGraphicFramePr>
          <p:nvPr>
            <p:ph sz="quarter" idx="1"/>
          </p:nvPr>
        </p:nvGraphicFramePr>
        <p:xfrm>
          <a:off x="301625" y="1527175"/>
          <a:ext cx="8504237" cy="4028440"/>
        </p:xfrm>
        <a:graphic>
          <a:graphicData uri="http://schemas.openxmlformats.org/drawingml/2006/table">
            <a:tbl>
              <a:tblPr firstRow="1" bandRow="1">
                <a:tableStyleId>{5C22544A-7EE6-4342-B048-85BDC9FD1C3A}</a:tableStyleId>
              </a:tblPr>
              <a:tblGrid>
                <a:gridCol w="1214891"/>
                <a:gridCol w="1214891"/>
                <a:gridCol w="1214891"/>
                <a:gridCol w="1214891"/>
                <a:gridCol w="1214891"/>
                <a:gridCol w="1214891"/>
                <a:gridCol w="1214891"/>
              </a:tblGrid>
              <a:tr h="370840">
                <a:tc>
                  <a:txBody>
                    <a:bodyPr/>
                    <a:lstStyle/>
                    <a:p>
                      <a:endParaRPr lang="tr-TR" dirty="0"/>
                    </a:p>
                  </a:txBody>
                  <a:tcPr/>
                </a:tc>
                <a:tc>
                  <a:txBody>
                    <a:bodyPr/>
                    <a:lstStyle/>
                    <a:p>
                      <a:r>
                        <a:rPr lang="tr-TR" dirty="0" smtClean="0"/>
                        <a:t>Şube Yetkilisi</a:t>
                      </a:r>
                      <a:endParaRPr lang="tr-TR" dirty="0"/>
                    </a:p>
                  </a:txBody>
                  <a:tcPr/>
                </a:tc>
                <a:tc>
                  <a:txBody>
                    <a:bodyPr/>
                    <a:lstStyle/>
                    <a:p>
                      <a:endParaRPr lang="tr-TR" dirty="0"/>
                    </a:p>
                  </a:txBody>
                  <a:tcPr/>
                </a:tc>
                <a:tc>
                  <a:txBody>
                    <a:bodyPr/>
                    <a:lstStyle/>
                    <a:p>
                      <a:r>
                        <a:rPr lang="tr-TR" dirty="0" err="1" smtClean="0"/>
                        <a:t>Otorize</a:t>
                      </a:r>
                      <a:r>
                        <a:rPr lang="tr-TR" dirty="0" smtClean="0"/>
                        <a:t> Yetkili</a:t>
                      </a:r>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r>
              <a:tr h="370840">
                <a:tc>
                  <a:txBody>
                    <a:bodyPr/>
                    <a:lstStyle/>
                    <a:p>
                      <a:r>
                        <a:rPr lang="tr-TR" dirty="0" smtClean="0"/>
                        <a:t>Farklılık Konusu</a:t>
                      </a:r>
                      <a:endParaRPr lang="tr-TR" dirty="0"/>
                    </a:p>
                  </a:txBody>
                  <a:tcPr/>
                </a:tc>
                <a:tc>
                  <a:txBody>
                    <a:bodyPr/>
                    <a:lstStyle/>
                    <a:p>
                      <a:r>
                        <a:rPr lang="tr-TR" dirty="0" smtClean="0"/>
                        <a:t>Yetkili</a:t>
                      </a:r>
                      <a:endParaRPr lang="tr-TR" dirty="0"/>
                    </a:p>
                  </a:txBody>
                  <a:tcPr/>
                </a:tc>
                <a:tc>
                  <a:txBody>
                    <a:bodyPr/>
                    <a:lstStyle/>
                    <a:p>
                      <a:r>
                        <a:rPr lang="tr-TR" dirty="0" smtClean="0"/>
                        <a:t>Giderilme Süresi</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Yetkili</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Giderilme Süresi</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Açıklama</a:t>
                      </a:r>
                    </a:p>
                    <a:p>
                      <a:endParaRPr lang="tr-TR" dirty="0"/>
                    </a:p>
                  </a:txBody>
                  <a:tcPr/>
                </a:tc>
                <a:tc>
                  <a:txBody>
                    <a:bodyPr/>
                    <a:lstStyle/>
                    <a:p>
                      <a:r>
                        <a:rPr lang="tr-TR" dirty="0" smtClean="0"/>
                        <a:t>Sorumlu Bölüm</a:t>
                      </a:r>
                      <a:endParaRPr lang="tr-TR" dirty="0"/>
                    </a:p>
                  </a:txBody>
                  <a:tcPr/>
                </a:tc>
              </a:tr>
              <a:tr h="370840">
                <a:tc>
                  <a:txBody>
                    <a:bodyPr/>
                    <a:lstStyle/>
                    <a:p>
                      <a:r>
                        <a:rPr lang="tr-TR" dirty="0" smtClean="0"/>
                        <a:t>Teminatta çek eksiği</a:t>
                      </a:r>
                      <a:endParaRPr lang="tr-TR" dirty="0"/>
                    </a:p>
                  </a:txBody>
                  <a:tcPr/>
                </a:tc>
                <a:tc>
                  <a:txBody>
                    <a:bodyPr/>
                    <a:lstStyle/>
                    <a:p>
                      <a:r>
                        <a:rPr lang="tr-TR" dirty="0" smtClean="0"/>
                        <a:t>Şube Müdürü</a:t>
                      </a:r>
                      <a:endParaRPr lang="tr-TR" dirty="0"/>
                    </a:p>
                  </a:txBody>
                  <a:tcPr/>
                </a:tc>
                <a:tc>
                  <a:txBody>
                    <a:bodyPr/>
                    <a:lstStyle/>
                    <a:p>
                      <a:r>
                        <a:rPr lang="tr-TR" dirty="0" smtClean="0"/>
                        <a:t>5 işgünü</a:t>
                      </a:r>
                      <a:endParaRPr lang="tr-TR" dirty="0"/>
                    </a:p>
                  </a:txBody>
                  <a:tcPr/>
                </a:tc>
                <a:tc>
                  <a:txBody>
                    <a:bodyPr/>
                    <a:lstStyle/>
                    <a:p>
                      <a:r>
                        <a:rPr lang="tr-TR" dirty="0" smtClean="0"/>
                        <a:t>Kredi Tahsis</a:t>
                      </a:r>
                      <a:endParaRPr lang="tr-TR" dirty="0"/>
                    </a:p>
                  </a:txBody>
                  <a:tcPr/>
                </a:tc>
                <a:tc>
                  <a:txBody>
                    <a:bodyPr/>
                    <a:lstStyle/>
                    <a:p>
                      <a:r>
                        <a:rPr lang="tr-TR" dirty="0" smtClean="0"/>
                        <a:t>10 İşgünü</a:t>
                      </a:r>
                      <a:endParaRPr lang="tr-TR" dirty="0"/>
                    </a:p>
                  </a:txBody>
                  <a:tcPr/>
                </a:tc>
                <a:tc>
                  <a:txBody>
                    <a:bodyPr/>
                    <a:lstStyle/>
                    <a:p>
                      <a:r>
                        <a:rPr lang="tr-TR" dirty="0" smtClean="0"/>
                        <a:t>En çok %20 eksiklikte</a:t>
                      </a:r>
                      <a:r>
                        <a:rPr lang="tr-TR" baseline="0" dirty="0" smtClean="0"/>
                        <a:t> </a:t>
                      </a:r>
                      <a:endParaRPr lang="tr-TR" dirty="0"/>
                    </a:p>
                  </a:txBody>
                  <a:tcPr/>
                </a:tc>
                <a:tc>
                  <a:txBody>
                    <a:bodyPr/>
                    <a:lstStyle/>
                    <a:p>
                      <a:r>
                        <a:rPr lang="tr-TR" dirty="0" smtClean="0"/>
                        <a:t>Kredi İzleme</a:t>
                      </a:r>
                      <a:endParaRPr lang="tr-TR" dirty="0"/>
                    </a:p>
                  </a:txBody>
                  <a:tcPr/>
                </a:tc>
              </a:tr>
              <a:tr h="370840">
                <a:tc>
                  <a:txBody>
                    <a:bodyPr/>
                    <a:lstStyle/>
                    <a:p>
                      <a:r>
                        <a:rPr lang="tr-TR" dirty="0" smtClean="0"/>
                        <a:t>Belge ve imza eksiği</a:t>
                      </a:r>
                      <a:endParaRPr lang="tr-TR" dirty="0"/>
                    </a:p>
                  </a:txBody>
                  <a:tcPr/>
                </a:tc>
                <a:tc>
                  <a:txBody>
                    <a:bodyPr/>
                    <a:lstStyle/>
                    <a:p>
                      <a:r>
                        <a:rPr lang="tr-TR" dirty="0" smtClean="0"/>
                        <a:t>Şube Müdürü</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5 işgünü</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Kredi Tahsis</a:t>
                      </a:r>
                    </a:p>
                    <a:p>
                      <a:endParaRPr lang="tr-TR" dirty="0"/>
                    </a:p>
                  </a:txBody>
                  <a:tcPr/>
                </a:tc>
                <a:tc>
                  <a:txBody>
                    <a:bodyPr/>
                    <a:lstStyle/>
                    <a:p>
                      <a:r>
                        <a:rPr lang="tr-TR" dirty="0" smtClean="0"/>
                        <a:t>10 İşgünü</a:t>
                      </a:r>
                      <a:endParaRPr lang="tr-TR" dirty="0"/>
                    </a:p>
                  </a:txBody>
                  <a:tcPr/>
                </a:tc>
                <a:tc>
                  <a:txBody>
                    <a:bodyPr/>
                    <a:lstStyle/>
                    <a:p>
                      <a:r>
                        <a:rPr lang="tr-TR" sz="1200" dirty="0" smtClean="0"/>
                        <a:t>Kredi değerliliğini etkileyecek ana belgeler dışındaki belgeler</a:t>
                      </a:r>
                      <a:endParaRPr lang="tr-TR"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Kredi İzleme</a:t>
                      </a:r>
                    </a:p>
                    <a:p>
                      <a:endParaRPr lang="tr-TR" dirty="0"/>
                    </a:p>
                  </a:txBody>
                  <a:tcPr/>
                </a:tc>
              </a:tr>
              <a:tr h="37084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b="1" dirty="0" smtClean="0"/>
              <a:t>İstisna Uygulaması</a:t>
            </a:r>
            <a:endParaRPr lang="tr-TR" b="1" dirty="0"/>
          </a:p>
        </p:txBody>
      </p:sp>
      <p:sp>
        <p:nvSpPr>
          <p:cNvPr id="3" name="2 İçerik Yer Tutucusu"/>
          <p:cNvSpPr>
            <a:spLocks noGrp="1"/>
          </p:cNvSpPr>
          <p:nvPr>
            <p:ph sz="quarter" idx="1"/>
          </p:nvPr>
        </p:nvSpPr>
        <p:spPr/>
        <p:txBody>
          <a:bodyPr/>
          <a:lstStyle/>
          <a:p>
            <a:r>
              <a:rPr lang="tr-TR" dirty="0" smtClean="0"/>
              <a:t>Uygulamada kredi politikalarına uygun hareket edilmesi istenmeyen bir durum olmakla birlikte, farklılık uygulamasının dışında kredi kriterleri, derecelendirme notu gibi kredi politikasında belirlenmiş  standartlara uymayan hallerde yine belirli koşul ve usuller çerçevesinde belirli kredi onay makamlarına istisna uygulama yetkileri verilebilmektedir.</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Özel 3">
      <a:dk1>
        <a:sysClr val="windowText" lastClr="000000"/>
      </a:dk1>
      <a:lt1>
        <a:sysClr val="window" lastClr="FFFFFF"/>
      </a:lt1>
      <a:dk2>
        <a:srgbClr val="1F497D"/>
      </a:dk2>
      <a:lt2>
        <a:srgbClr val="EEECE1"/>
      </a:lt2>
      <a:accent1>
        <a:srgbClr val="8DB3E2"/>
      </a:accent1>
      <a:accent2>
        <a:srgbClr val="C0504D"/>
      </a:accent2>
      <a:accent3>
        <a:srgbClr val="9BBB59"/>
      </a:accent3>
      <a:accent4>
        <a:srgbClr val="8064A2"/>
      </a:accent4>
      <a:accent5>
        <a:srgbClr val="4BACC6"/>
      </a:accent5>
      <a:accent6>
        <a:srgbClr val="D99694"/>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271</TotalTime>
  <Words>467</Words>
  <Application>Microsoft Office PowerPoint</Application>
  <PresentationFormat>Ekran Gösterisi (4:3)</PresentationFormat>
  <Paragraphs>101</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Kent</vt:lpstr>
      <vt:lpstr>KREDİ TAHSİSİNE İLİŞKİN ÖZEL DURUMLAR</vt:lpstr>
      <vt:lpstr>Münakale kuralları :</vt:lpstr>
      <vt:lpstr>  EK 1 - TEMİNAT MÜNAKALE TABLOSU VE TEMİNAT GRUPLARI </vt:lpstr>
      <vt:lpstr>Teminat Türleri</vt:lpstr>
      <vt:lpstr>Slayt 5</vt:lpstr>
      <vt:lpstr>Farklılık Uygulaması </vt:lpstr>
      <vt:lpstr>Slayt 7</vt:lpstr>
      <vt:lpstr>İstisna Uygulaması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KREDİ TAHSİSİNE İLİŞKİN ÖZEL DURUMLAR</dc:title>
  <dc:creator>rabia</dc:creator>
  <cp:lastModifiedBy>rabia</cp:lastModifiedBy>
  <cp:revision>22</cp:revision>
  <dcterms:created xsi:type="dcterms:W3CDTF">2011-05-09T08:53:03Z</dcterms:created>
  <dcterms:modified xsi:type="dcterms:W3CDTF">2017-05-16T10:52:30Z</dcterms:modified>
</cp:coreProperties>
</file>