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7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Karşılıklar Yönetmeliği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Bankalar kredi verirken kredinin geri ödenememe riskine karşılık olmak üzere bir takım güvenceler alırlar.Ayrıca bankacılık kanununa göre kullandırılan kredilere, </a:t>
            </a:r>
            <a:r>
              <a:rPr lang="tr-TR" i="1" dirty="0" smtClean="0"/>
              <a:t>özellikle sorunlu hale gelmeye başladıktan sonra </a:t>
            </a:r>
            <a:r>
              <a:rPr lang="tr-TR" dirty="0" smtClean="0"/>
              <a:t>artan oranlarda karşılık ayrılmaktadır.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Karşılıklar : </a:t>
            </a:r>
            <a:r>
              <a:rPr lang="tr-TR" b="1" u="heavy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0000"/>
                  </a:solidFill>
                </a:uFill>
              </a:rPr>
              <a:t>Kar elde etme şartına bağlı olmaksızın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değerini kaybeden varlıklar veya risk miktarı kadar ayrılabilirler. Kredi gruplarına göre karşılık ayrılır.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Karşılık uygulamasının amacı :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3200" dirty="0" smtClean="0"/>
              <a:t>Bankaya geri ödenmeyecek kredilerin işleyen kredilermiş gibi bilançolarda gösterilmesi ve bunlara faiz işletilerek fiktif karlar sağlanması  ve dolayısıyla banka bünyesinin zaafa uğratılmasının önlenmesidir.</a:t>
            </a:r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Kredi Gruplarına Göre Karşılıklar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9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4429156"/>
                <a:gridCol w="1285884"/>
                <a:gridCol w="1400156"/>
              </a:tblGrid>
              <a:tr h="173736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Kredi Grupları</a:t>
                      </a:r>
                      <a:endParaRPr lang="tr-TR" sz="1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Açıklama</a:t>
                      </a:r>
                      <a:endParaRPr lang="tr-TR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dirty="0" smtClean="0"/>
                        <a:t>Zorunlu Karşılık (Nakit</a:t>
                      </a:r>
                      <a:r>
                        <a:rPr lang="tr-TR" sz="1800" b="0" baseline="0" dirty="0" smtClean="0"/>
                        <a:t> Kredi)</a:t>
                      </a:r>
                      <a:endParaRPr lang="tr-TR" sz="1800" b="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Zorunlu Karşılık (</a:t>
                      </a:r>
                      <a:r>
                        <a:rPr lang="tr-TR" sz="1800" dirty="0" err="1" smtClean="0"/>
                        <a:t>Gayrinakit</a:t>
                      </a:r>
                      <a:r>
                        <a:rPr lang="tr-TR" sz="1800" dirty="0" smtClean="0"/>
                        <a:t> kredi)</a:t>
                      </a:r>
                      <a:endParaRPr lang="tr-TR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I.Grup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Standart nitelikli krediler (sorunsuz)</a:t>
                      </a:r>
                      <a:endParaRPr lang="tr-TR" sz="1800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%1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%0,2</a:t>
                      </a:r>
                      <a:endParaRPr lang="tr-TR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II.Grup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Yakın izlemedeki krediler. (gecikme 90 günden az)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%2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%0,4</a:t>
                      </a:r>
                      <a:endParaRPr lang="tr-TR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III.Grup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Tahsil imkanı sınırlı</a:t>
                      </a:r>
                      <a:r>
                        <a:rPr lang="tr-TR" sz="1800" baseline="0" dirty="0" smtClean="0"/>
                        <a:t> krediler (Gecikme 90-180 gün arası)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%20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IV.Grup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Tahsili şüpheli krediler </a:t>
                      </a:r>
                    </a:p>
                    <a:p>
                      <a:r>
                        <a:rPr lang="tr-TR" sz="1800" dirty="0" smtClean="0"/>
                        <a:t>(gecikme 180-1yıl 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%50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V.Grup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Zarar niteliğindeki krediler (gecikme&gt;1 yıl)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%100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Teminatlar :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229600" cy="5298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3914764"/>
                <a:gridCol w="2743200"/>
              </a:tblGrid>
              <a:tr h="811480">
                <a:tc>
                  <a:txBody>
                    <a:bodyPr/>
                    <a:lstStyle/>
                    <a:p>
                      <a:r>
                        <a:rPr lang="tr-TR" sz="1800" b="1" baseline="0" dirty="0" smtClean="0"/>
                        <a:t>Teminat  Grupları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Açıklama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Teminatın dikkate</a:t>
                      </a:r>
                      <a:r>
                        <a:rPr lang="tr-TR" sz="1800" baseline="0" dirty="0" smtClean="0"/>
                        <a:t> alınma oranı</a:t>
                      </a:r>
                      <a:endParaRPr lang="tr-TR" sz="1800" dirty="0"/>
                    </a:p>
                  </a:txBody>
                  <a:tcPr/>
                </a:tc>
              </a:tr>
              <a:tr h="1054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/>
                        <a:t>1.Grup</a:t>
                      </a:r>
                      <a:r>
                        <a:rPr lang="tr-TR" sz="1800" i="1" baseline="0" dirty="0" smtClean="0"/>
                        <a:t> Teminatlar</a:t>
                      </a:r>
                      <a:endParaRPr lang="tr-TR" sz="1800" i="1" dirty="0" smtClean="0"/>
                    </a:p>
                    <a:p>
                      <a:pPr algn="ctr"/>
                      <a:endParaRPr lang="tr-TR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Rehin ya da temlikle</a:t>
                      </a:r>
                      <a:r>
                        <a:rPr lang="tr-TR" sz="1800" baseline="0" dirty="0" smtClean="0"/>
                        <a:t> nakit,mevduat,       B tipi fon, altın hesabı,HBDT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%100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4114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/>
                        <a:t>2.Grup</a:t>
                      </a:r>
                      <a:r>
                        <a:rPr lang="tr-TR" sz="1800" i="1" baseline="0" dirty="0" smtClean="0"/>
                        <a:t> Teminatlar</a:t>
                      </a:r>
                      <a:endParaRPr lang="tr-TR" sz="1800" i="1" dirty="0" smtClean="0"/>
                    </a:p>
                    <a:p>
                      <a:pPr algn="ctr"/>
                      <a:endParaRPr lang="tr-TR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Altın dışında</a:t>
                      </a:r>
                      <a:r>
                        <a:rPr lang="tr-TR" sz="1800" baseline="0" dirty="0" smtClean="0"/>
                        <a:t> kıymetli maden,borsaya kote Hisse senedi,A tipi yatırım fonları,özel sektör tahvilleri, VDMK, Gayrimenkul ipotekleri,ihracat vesaiki,kambiyo senetleri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%75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42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/>
                        <a:t>3.Grup</a:t>
                      </a:r>
                      <a:r>
                        <a:rPr lang="tr-TR" sz="1800" i="1" baseline="0" dirty="0" smtClean="0"/>
                        <a:t> Teminatlar</a:t>
                      </a:r>
                      <a:endParaRPr lang="tr-TR" sz="1800" i="1" dirty="0" smtClean="0"/>
                    </a:p>
                    <a:p>
                      <a:pPr algn="ctr"/>
                      <a:endParaRPr lang="tr-TR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Ticari işletme rehni,taşıt, hat,plaka</a:t>
                      </a:r>
                      <a:r>
                        <a:rPr lang="tr-TR" sz="1800" baseline="0" dirty="0" smtClean="0"/>
                        <a:t> rehni, uçak ,gemi ipoteği,kefalet</a:t>
                      </a:r>
                      <a:endParaRPr lang="tr-TR" sz="1800" dirty="0" smtClean="0"/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%50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54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/>
                        <a:t>4.Grup</a:t>
                      </a:r>
                      <a:r>
                        <a:rPr lang="tr-TR" sz="1800" i="1" baseline="0" dirty="0" smtClean="0"/>
                        <a:t> Teminatlar</a:t>
                      </a:r>
                      <a:endParaRPr lang="tr-TR" sz="1800" i="1" dirty="0" smtClean="0"/>
                    </a:p>
                    <a:p>
                      <a:pPr algn="ctr"/>
                      <a:endParaRPr lang="tr-TR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1,2</a:t>
                      </a:r>
                      <a:r>
                        <a:rPr lang="tr-TR" sz="1800" baseline="0" dirty="0" smtClean="0"/>
                        <a:t> ve 3. grupta bulunan teminatların dışında kalan teminat türleri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%25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2846" y="1285861"/>
          <a:ext cx="8572561" cy="424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49"/>
                <a:gridCol w="1117519"/>
                <a:gridCol w="1071571"/>
                <a:gridCol w="1143008"/>
                <a:gridCol w="1000132"/>
                <a:gridCol w="1071571"/>
                <a:gridCol w="1714511"/>
              </a:tblGrid>
              <a:tr h="153162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Kredi Grup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tx1"/>
                          </a:solidFill>
                        </a:rPr>
                        <a:t>Kredi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</a:rPr>
                        <a:t>Gecikme </a:t>
                      </a:r>
                    </a:p>
                    <a:p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</a:rPr>
                        <a:t>süresi</a:t>
                      </a:r>
                      <a:endParaRPr lang="tr-T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smtClean="0">
                          <a:solidFill>
                            <a:schemeClr val="tx1"/>
                          </a:solidFill>
                        </a:rPr>
                        <a:t>I.grup teminat</a:t>
                      </a:r>
                    </a:p>
                    <a:p>
                      <a:r>
                        <a:rPr lang="tr-TR" sz="1600" smtClean="0">
                          <a:solidFill>
                            <a:schemeClr val="tx1"/>
                          </a:solidFill>
                        </a:rPr>
                        <a:t>%100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II.grup</a:t>
                      </a:r>
                    </a:p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Teminat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%75</a:t>
                      </a:r>
                    </a:p>
                    <a:p>
                      <a:endParaRPr lang="tr-T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III.grup teminat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%50</a:t>
                      </a:r>
                    </a:p>
                    <a:p>
                      <a:endParaRPr lang="tr-T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smtClean="0">
                          <a:solidFill>
                            <a:schemeClr val="tx1"/>
                          </a:solidFill>
                        </a:rPr>
                        <a:t>IV.grup teminat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smtClean="0">
                          <a:solidFill>
                            <a:schemeClr val="tx1"/>
                          </a:solidFill>
                        </a:rPr>
                        <a:t>%25</a:t>
                      </a:r>
                    </a:p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Teminatsız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033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3.Grup</a:t>
                      </a:r>
                    </a:p>
                    <a:p>
                      <a:r>
                        <a:rPr lang="tr-TR" sz="1800" dirty="0" smtClean="0"/>
                        <a:t>(%20)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3-6 ay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7030A0"/>
                          </a:solidFill>
                        </a:rPr>
                        <a:t>%5</a:t>
                      </a:r>
                      <a:endParaRPr lang="tr-TR" sz="1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%10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7030A0"/>
                          </a:solidFill>
                        </a:rPr>
                        <a:t>%15</a:t>
                      </a:r>
                      <a:endParaRPr lang="tr-TR" sz="1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%20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9033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4.Grup</a:t>
                      </a:r>
                    </a:p>
                    <a:p>
                      <a:r>
                        <a:rPr lang="tr-TR" sz="1800" dirty="0" smtClean="0"/>
                        <a:t>(%50)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6-12ay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7030A0"/>
                          </a:solidFill>
                        </a:rPr>
                        <a:t>%12,5</a:t>
                      </a:r>
                      <a:endParaRPr lang="tr-TR" sz="1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%25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7030A0"/>
                          </a:solidFill>
                        </a:rPr>
                        <a:t>%37,5</a:t>
                      </a:r>
                      <a:endParaRPr lang="tr-TR" sz="1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%50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9033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5.Grup</a:t>
                      </a:r>
                    </a:p>
                    <a:p>
                      <a:r>
                        <a:rPr lang="tr-TR" sz="1800" dirty="0" smtClean="0"/>
                        <a:t>(%100)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12ay-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7030A0"/>
                          </a:solidFill>
                        </a:rPr>
                        <a:t>%25</a:t>
                      </a:r>
                      <a:endParaRPr lang="tr-TR" sz="1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%50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7030A0"/>
                          </a:solidFill>
                        </a:rPr>
                        <a:t>%75</a:t>
                      </a:r>
                      <a:endParaRPr lang="tr-TR" sz="1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%100</a:t>
                      </a:r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13 Dikdörtgen"/>
          <p:cNvSpPr/>
          <p:nvPr/>
        </p:nvSpPr>
        <p:spPr>
          <a:xfrm>
            <a:off x="214283" y="214291"/>
            <a:ext cx="8572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Kredi gruplarına ve alınan teminatlara göre ayrılması gereken karşılıkların % gösterimi :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261938"/>
            <a:ext cx="846772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Ekran Gösterisi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Karşılıklar Yönetmeliği</vt:lpstr>
      <vt:lpstr>Karşılık uygulamasının amacı :</vt:lpstr>
      <vt:lpstr>Kredi Gruplarına Göre Karşılıklar</vt:lpstr>
      <vt:lpstr>Teminatlar :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Karşılıklar Yönetmeliği</dc:title>
  <dc:creator>rabia</dc:creator>
  <cp:lastModifiedBy>rabia</cp:lastModifiedBy>
  <cp:revision>4</cp:revision>
  <dcterms:created xsi:type="dcterms:W3CDTF">2012-05-14T11:19:56Z</dcterms:created>
  <dcterms:modified xsi:type="dcterms:W3CDTF">2017-05-10T11:52:06Z</dcterms:modified>
</cp:coreProperties>
</file>