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 id="261" r:id="rId4"/>
    <p:sldId id="282" r:id="rId5"/>
    <p:sldId id="262" r:id="rId6"/>
    <p:sldId id="283" r:id="rId7"/>
    <p:sldId id="263" r:id="rId8"/>
    <p:sldId id="284" r:id="rId9"/>
    <p:sldId id="265" r:id="rId10"/>
    <p:sldId id="264" r:id="rId11"/>
    <p:sldId id="266" r:id="rId12"/>
    <p:sldId id="285" r:id="rId13"/>
    <p:sldId id="267" r:id="rId14"/>
    <p:sldId id="328" r:id="rId15"/>
    <p:sldId id="268" r:id="rId16"/>
    <p:sldId id="327" r:id="rId17"/>
    <p:sldId id="269" r:id="rId18"/>
    <p:sldId id="270" r:id="rId19"/>
    <p:sldId id="271" r:id="rId20"/>
    <p:sldId id="272" r:id="rId21"/>
    <p:sldId id="273" r:id="rId22"/>
    <p:sldId id="276" r:id="rId23"/>
    <p:sldId id="277" r:id="rId24"/>
    <p:sldId id="278" r:id="rId25"/>
    <p:sldId id="279" r:id="rId26"/>
    <p:sldId id="297" r:id="rId27"/>
    <p:sldId id="298" r:id="rId28"/>
    <p:sldId id="299" r:id="rId29"/>
    <p:sldId id="290" r:id="rId30"/>
    <p:sldId id="310"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16.05.2017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692696"/>
            <a:ext cx="8229600" cy="1143000"/>
          </a:xfrm>
        </p:spPr>
        <p:txBody>
          <a:bodyPr anchor="ctr">
            <a:normAutofit fontScale="90000"/>
          </a:bodyPr>
          <a:lstStyle/>
          <a:p>
            <a:r>
              <a:rPr lang="tr-TR" sz="2800" b="1" dirty="0" smtClean="0"/>
              <a:t>Banka tarafından müşterisine tahsis edilmesi ile başlayan kredi işlemi üç olası durum ile sonlanabilir;</a:t>
            </a:r>
            <a:r>
              <a:rPr lang="tr-TR" sz="2800" dirty="0" smtClean="0"/>
              <a:t/>
            </a:r>
            <a:br>
              <a:rPr lang="tr-TR" sz="2800" dirty="0" smtClean="0"/>
            </a:br>
            <a:endParaRPr lang="tr-TR" sz="2800" dirty="0"/>
          </a:p>
        </p:txBody>
      </p:sp>
      <p:sp>
        <p:nvSpPr>
          <p:cNvPr id="3" name="2 İçerik Yer Tutucusu"/>
          <p:cNvSpPr>
            <a:spLocks noGrp="1"/>
          </p:cNvSpPr>
          <p:nvPr>
            <p:ph idx="1"/>
          </p:nvPr>
        </p:nvSpPr>
        <p:spPr/>
        <p:txBody>
          <a:bodyPr>
            <a:normAutofit/>
          </a:bodyPr>
          <a:lstStyle/>
          <a:p>
            <a:pPr marL="514350" indent="-514350">
              <a:buFont typeface="+mj-lt"/>
              <a:buAutoNum type="arabicParenR"/>
            </a:pPr>
            <a:r>
              <a:rPr lang="tr-TR" dirty="0" smtClean="0"/>
              <a:t>• Kredi kullanan banka müşterisinin, sözleşme şartlarına uygun davranması ve banka tarafından kredinin tahsil edilmesi,</a:t>
            </a:r>
          </a:p>
          <a:p>
            <a:pPr marL="514350" indent="-514350">
              <a:buFont typeface="+mj-lt"/>
              <a:buAutoNum type="arabicParenR"/>
            </a:pPr>
            <a:r>
              <a:rPr lang="tr-TR" dirty="0" smtClean="0"/>
              <a:t>• Kredi tahsisinden sonra ortaya çıkan beklenmedik durumlar sebebiyle, banka ve kredi müşterisinin, kredi şartları ve kredi ödeme planını yeniden yapılandırması,</a:t>
            </a:r>
          </a:p>
          <a:p>
            <a:pPr marL="514350" indent="-514350">
              <a:buFont typeface="+mj-lt"/>
              <a:buAutoNum type="arabicParenR"/>
            </a:pPr>
            <a:r>
              <a:rPr lang="tr-TR" dirty="0" smtClean="0"/>
              <a:t>• Kredi kullanan banka müşterisinin, krediyi geri öde(ye)memesi yani kredinin, kredi sözleşmesi şartlarına uygun olarak geriye tahsil edilmemesidir.</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r>
              <a:rPr lang="tr-TR" b="1" i="1" u="sng" dirty="0" smtClean="0"/>
              <a:t>Bankalardan Kaynaklanan Faktörler</a:t>
            </a:r>
            <a:r>
              <a:rPr lang="tr-TR" b="1" i="1" dirty="0" smtClean="0"/>
              <a:t/>
            </a:r>
            <a:br>
              <a:rPr lang="tr-TR" b="1" i="1" dirty="0" smtClean="0"/>
            </a:b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Bazen kredilerin sorunlu hale gelmeleri bankaların kendilerinden kaynaklanan nedenlere dayanabilir. Bu</a:t>
            </a:r>
          </a:p>
          <a:p>
            <a:pPr>
              <a:buNone/>
            </a:pPr>
            <a:r>
              <a:rPr lang="tr-TR" dirty="0" smtClean="0"/>
              <a:t>nedenlere bankalardan kaynaklanan faktörler denilebilir.</a:t>
            </a:r>
          </a:p>
          <a:p>
            <a:pPr>
              <a:buNone/>
            </a:pPr>
            <a:r>
              <a:rPr lang="tr-TR" dirty="0" smtClean="0"/>
              <a:t>• </a:t>
            </a:r>
            <a:r>
              <a:rPr lang="tr-TR" b="1" i="1" dirty="0" smtClean="0">
                <a:solidFill>
                  <a:srgbClr val="FF0000"/>
                </a:solidFill>
              </a:rPr>
              <a:t>Yetersiz istihbarat</a:t>
            </a:r>
            <a:r>
              <a:rPr lang="tr-TR" b="1" i="1" dirty="0" smtClean="0"/>
              <a:t>: Banka, kredi müşterisine ilişkin gerekli istihbaratı eksik yapmış olabilir. Bu </a:t>
            </a:r>
            <a:r>
              <a:rPr lang="tr-TR" dirty="0" smtClean="0"/>
              <a:t>yüzden kredi müşterisine ilişkin kredi geri ödemesinde zorlanacağına ilişkin bilgilere ulaşamamış olabilir.</a:t>
            </a:r>
          </a:p>
          <a:p>
            <a:pPr>
              <a:buNone/>
            </a:pPr>
            <a:r>
              <a:rPr lang="tr-TR" dirty="0" smtClean="0"/>
              <a:t>• </a:t>
            </a:r>
            <a:r>
              <a:rPr lang="tr-TR" b="1" i="1" dirty="0" smtClean="0">
                <a:solidFill>
                  <a:srgbClr val="FF0000"/>
                </a:solidFill>
              </a:rPr>
              <a:t>Yetersiz finansal analiz</a:t>
            </a:r>
            <a:r>
              <a:rPr lang="tr-TR" b="1" i="1" dirty="0" smtClean="0"/>
              <a:t>: Kredi verilecek firmanın finansal tablolarının iyi analiz edilememesi </a:t>
            </a:r>
            <a:r>
              <a:rPr lang="tr-TR" dirty="0" smtClean="0"/>
              <a:t>sebebiyle, kredi müşterisinin gerçek ödeme gücü doğru tespit edilememiş olabilir.</a:t>
            </a:r>
          </a:p>
          <a:p>
            <a:pPr>
              <a:buNone/>
            </a:pPr>
            <a:r>
              <a:rPr lang="tr-TR" dirty="0" smtClean="0"/>
              <a:t>• </a:t>
            </a:r>
            <a:r>
              <a:rPr lang="tr-TR" b="1" i="1" dirty="0" smtClean="0">
                <a:solidFill>
                  <a:srgbClr val="FF0000"/>
                </a:solidFill>
              </a:rPr>
              <a:t>Kredinin yeterli incelenememesi</a:t>
            </a:r>
            <a:r>
              <a:rPr lang="tr-TR" b="1" i="1" dirty="0" smtClean="0"/>
              <a:t>: Kredi tahsisinden sorumlu kişilerin, mevcut krediye ilişkin </a:t>
            </a:r>
            <a:r>
              <a:rPr lang="tr-TR" dirty="0" smtClean="0"/>
              <a:t>nakit akışları, vade ayarlamaları gibi doğru zamanlama gerektiren konuları eksik analiz etmeleri sebebiyle yanlış karar almaları, kredinin geri ödenmesinde sorunlara neden olabilir. Birçok sorunlu kredi, kredi yöneticisinin işi, sektörü ve ekonomik çevreyi iyi etüt etmesiyle önlenebilir</a:t>
            </a:r>
          </a:p>
          <a:p>
            <a:pPr>
              <a:buNone/>
            </a:pPr>
            <a:endParaRPr lang="fi-FI" dirty="0" smtClean="0"/>
          </a:p>
        </p:txBody>
      </p:sp>
      <p:sp>
        <p:nvSpPr>
          <p:cNvPr id="4" name="3 5-Nokta Yıldız"/>
          <p:cNvSpPr/>
          <p:nvPr/>
        </p:nvSpPr>
        <p:spPr>
          <a:xfrm>
            <a:off x="8316416" y="2204864"/>
            <a:ext cx="648072" cy="79208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buNone/>
            </a:pPr>
            <a:r>
              <a:rPr lang="tr-TR" dirty="0" smtClean="0">
                <a:solidFill>
                  <a:srgbClr val="FF0000"/>
                </a:solidFill>
                <a:latin typeface="+mj-lt"/>
              </a:rPr>
              <a:t>• </a:t>
            </a:r>
            <a:r>
              <a:rPr lang="tr-TR" b="1" i="1" dirty="0" smtClean="0">
                <a:solidFill>
                  <a:srgbClr val="FF0000"/>
                </a:solidFill>
                <a:latin typeface="+mj-lt"/>
              </a:rPr>
              <a:t>Eksik güvence</a:t>
            </a:r>
            <a:r>
              <a:rPr lang="tr-TR" b="1" i="1" dirty="0" smtClean="0">
                <a:latin typeface="+mj-lt"/>
              </a:rPr>
              <a:t>: Kredi müşterisinden alınan güvenceler, bankaları, olumsuz durumlarla</a:t>
            </a:r>
          </a:p>
          <a:p>
            <a:pPr>
              <a:buNone/>
            </a:pPr>
            <a:r>
              <a:rPr lang="tr-TR" dirty="0" smtClean="0">
                <a:latin typeface="+mj-lt"/>
              </a:rPr>
              <a:t>karşılaşmaları halinde zarardan korumaktadır. Gerekli teminatların yanlış hesaplanarak, eksik</a:t>
            </a:r>
          </a:p>
          <a:p>
            <a:pPr>
              <a:buNone/>
            </a:pPr>
            <a:r>
              <a:rPr lang="tr-TR" dirty="0" smtClean="0">
                <a:latin typeface="+mj-lt"/>
              </a:rPr>
              <a:t>alınması, sorunlu bir kredi sebebiyle bankanın zarar etmesine neden olacaktır.</a:t>
            </a:r>
          </a:p>
          <a:p>
            <a:pPr>
              <a:buNone/>
            </a:pPr>
            <a:r>
              <a:rPr lang="tr-TR" dirty="0" smtClean="0">
                <a:latin typeface="+mj-lt"/>
              </a:rPr>
              <a:t>• </a:t>
            </a:r>
            <a:r>
              <a:rPr lang="tr-TR" b="1" i="1" dirty="0" smtClean="0">
                <a:solidFill>
                  <a:srgbClr val="FF0000"/>
                </a:solidFill>
                <a:latin typeface="+mj-lt"/>
              </a:rPr>
              <a:t>Yetersiz izleme</a:t>
            </a:r>
            <a:r>
              <a:rPr lang="tr-TR" b="1" i="1" dirty="0" smtClean="0">
                <a:latin typeface="+mj-lt"/>
              </a:rPr>
              <a:t>: Bankanın, verdiği bir kredinin kalitesindeki değişimden haberdar olabilmesi</a:t>
            </a:r>
          </a:p>
          <a:p>
            <a:pPr>
              <a:buNone/>
            </a:pPr>
            <a:r>
              <a:rPr lang="tr-TR" dirty="0" smtClean="0">
                <a:latin typeface="+mj-lt"/>
              </a:rPr>
              <a:t>için, krediyi etkin olarak izlemesi gerekmektedir. Bu izleme sürecinin etkin olarak</a:t>
            </a:r>
          </a:p>
          <a:p>
            <a:pPr>
              <a:buNone/>
            </a:pPr>
            <a:r>
              <a:rPr lang="tr-TR" dirty="0" smtClean="0">
                <a:latin typeface="+mj-lt"/>
              </a:rPr>
              <a:t>gerçekleşmemesi durumunda, krediye ilişkin bazı sorunlar zamanında fark edilemeyebilir.</a:t>
            </a:r>
          </a:p>
          <a:p>
            <a:pPr>
              <a:buNone/>
            </a:pPr>
            <a:r>
              <a:rPr lang="tr-TR" dirty="0" smtClean="0">
                <a:latin typeface="+mj-lt"/>
              </a:rPr>
              <a:t>Dolayısıyla bu sorunların çözümüne ilişkin uygun düzenlemeler hayata geçirilip, zarara engel</a:t>
            </a:r>
          </a:p>
          <a:p>
            <a:pPr>
              <a:buNone/>
            </a:pPr>
            <a:r>
              <a:rPr lang="tr-TR" dirty="0" smtClean="0">
                <a:latin typeface="+mj-lt"/>
              </a:rPr>
              <a:t>olmak mümkün olmayabilir.</a:t>
            </a:r>
          </a:p>
          <a:p>
            <a:pPr>
              <a:buNone/>
            </a:pPr>
            <a:endParaRPr lang="tr-TR" dirty="0" smtClean="0">
              <a:latin typeface="+mj-lt"/>
            </a:endParaRPr>
          </a:p>
          <a:p>
            <a:endParaRPr lang="tr-TR"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b="1" i="1" dirty="0" smtClean="0">
                <a:solidFill>
                  <a:srgbClr val="FF0000"/>
                </a:solidFill>
              </a:rPr>
              <a:t>Kredi fonksiyonunun yönetiminde yetersizlikler</a:t>
            </a:r>
            <a:r>
              <a:rPr lang="tr-TR" b="1" i="1" dirty="0" smtClean="0"/>
              <a:t>: Kredi fonksiyonu iyi yönlendirilemez ise, kâr</a:t>
            </a:r>
          </a:p>
          <a:p>
            <a:pPr>
              <a:buNone/>
            </a:pPr>
            <a:r>
              <a:rPr lang="tr-TR" dirty="0" smtClean="0"/>
              <a:t>ve büyüme hedefi amacıyla kredi kalitesinin düşmesi sorunlu kredi miktarının artmasına neden olacaktır.</a:t>
            </a:r>
          </a:p>
          <a:p>
            <a:pPr>
              <a:buNone/>
            </a:pPr>
            <a:r>
              <a:rPr lang="tr-TR" dirty="0" smtClean="0">
                <a:solidFill>
                  <a:srgbClr val="FF0000"/>
                </a:solidFill>
              </a:rPr>
              <a:t>• </a:t>
            </a:r>
            <a:r>
              <a:rPr lang="tr-TR" b="1" i="1" dirty="0" smtClean="0">
                <a:solidFill>
                  <a:srgbClr val="FF0000"/>
                </a:solidFill>
              </a:rPr>
              <a:t>Kontrolsüz hızlı büyümenin izlenememesi: </a:t>
            </a:r>
            <a:r>
              <a:rPr lang="tr-TR" b="1" i="1" dirty="0" smtClean="0"/>
              <a:t>Kredi alan banka müşterisi, hızlı, kontrolsüz ve </a:t>
            </a:r>
            <a:r>
              <a:rPr lang="tr-TR" dirty="0" smtClean="0"/>
              <a:t>sağlıksız bir büyüme sürecine girmiş olabilir. Böyle bir firmanın sonunda önemli nakit sıkıntısı yaşama ihtimali vardır. Banka böyle bir durumda, firmanın faaliyetlerine devam edebilmesi ve daha önce kullandırdığı kredileri tahsil edebilmek için yeni kredi açmaktan başka çare bulamayabilir.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Sorunlu Kredilerin Olumsuz Sonuçları</a:t>
            </a:r>
            <a:br>
              <a:rPr lang="tr-TR" b="1" dirty="0" smtClean="0"/>
            </a:br>
            <a:endParaRPr lang="tr-TR" dirty="0"/>
          </a:p>
        </p:txBody>
      </p:sp>
      <p:sp>
        <p:nvSpPr>
          <p:cNvPr id="3" name="2 İçerik Yer Tutucusu"/>
          <p:cNvSpPr>
            <a:spLocks noGrp="1"/>
          </p:cNvSpPr>
          <p:nvPr>
            <p:ph idx="1"/>
          </p:nvPr>
        </p:nvSpPr>
        <p:spPr>
          <a:xfrm>
            <a:off x="683568" y="1556792"/>
            <a:ext cx="8046066" cy="4261064"/>
          </a:xfrm>
        </p:spPr>
        <p:txBody>
          <a:bodyPr>
            <a:noAutofit/>
          </a:bodyPr>
          <a:lstStyle/>
          <a:p>
            <a:pPr>
              <a:buNone/>
            </a:pPr>
            <a:r>
              <a:rPr lang="tr-TR" sz="2800" dirty="0" smtClean="0"/>
              <a:t>Bankaların, kıt olan fonların etkin tahsisini sağlayabilmesi için üstlendikleri fonksiyonları sağlıklı bir  biçimde yerine getirmeleri gerekir. Sorunlu krediler, kıt olan fonların etkin kullanımını olumsuz etkilemektedir. Bir ekonomide, sorunlu kredilerin varlığının neden olabileceği olumsuz sonuçları iki farklı açıdan değerlendirmek mümkündür.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5400" b="1" i="1" dirty="0" smtClean="0">
                <a:solidFill>
                  <a:srgbClr val="FF0000"/>
                </a:solidFill>
              </a:rPr>
              <a:t>Sorunlu Kredilerin Bankaya Etkisi</a:t>
            </a:r>
            <a:br>
              <a:rPr lang="tr-TR" sz="5400" b="1" i="1" dirty="0" smtClean="0">
                <a:solidFill>
                  <a:srgbClr val="FF0000"/>
                </a:solidFill>
              </a:rPr>
            </a:br>
            <a:endParaRPr lang="tr-TR" dirty="0"/>
          </a:p>
        </p:txBody>
      </p:sp>
      <p:sp>
        <p:nvSpPr>
          <p:cNvPr id="3" name="2 İçerik Yer Tutucusu"/>
          <p:cNvSpPr>
            <a:spLocks noGrp="1"/>
          </p:cNvSpPr>
          <p:nvPr>
            <p:ph idx="1"/>
          </p:nvPr>
        </p:nvSpPr>
        <p:spPr/>
        <p:txBody>
          <a:bodyPr>
            <a:normAutofit fontScale="92500"/>
          </a:bodyPr>
          <a:lstStyle/>
          <a:p>
            <a:pPr>
              <a:buNone/>
            </a:pPr>
            <a:r>
              <a:rPr lang="tr-TR" sz="2800" dirty="0" smtClean="0"/>
              <a:t>Bankanın, sorunlu krediler sebebiyle karşı karşıya kalabileceği sorunları söyle sıralamak mümkündür  ;</a:t>
            </a:r>
          </a:p>
          <a:p>
            <a:pPr>
              <a:buNone/>
            </a:pPr>
            <a:endParaRPr lang="tr-TR" sz="2800" dirty="0" smtClean="0"/>
          </a:p>
          <a:p>
            <a:pPr>
              <a:buNone/>
            </a:pPr>
            <a:r>
              <a:rPr lang="tr-TR" sz="2800" dirty="0" smtClean="0"/>
              <a:t>• Sorunlu krediler için ayrılmış fonlar, daha yüksek getirili alternatif alanlara yönlendirilemeyecektir.</a:t>
            </a:r>
          </a:p>
          <a:p>
            <a:pPr>
              <a:buNone/>
            </a:pPr>
            <a:r>
              <a:rPr lang="tr-TR" sz="2800" dirty="0" smtClean="0"/>
              <a:t>• Sorunlu kredilerin daha yakın takip edilmesi gereği, idari giderlerin artmasına neden olacaktır.</a:t>
            </a:r>
          </a:p>
          <a:p>
            <a:pPr>
              <a:buNone/>
            </a:pPr>
            <a:r>
              <a:rPr lang="tr-TR" sz="2800" dirty="0" smtClean="0"/>
              <a:t>• Sorunlu krediler, yöneticilerin ilgi ve zamanını daha verimli alanlarda değerlendirmelerini engelleyecektir.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Font typeface="Wingdings" pitchFamily="2" charset="2"/>
              <a:buChar char="Ø"/>
            </a:pPr>
            <a:r>
              <a:rPr lang="tr-TR" sz="2800" dirty="0" smtClean="0"/>
              <a:t>• Sorunlu kredi sebebiyle bankanın imajının olumsuz etkilenmesi, bankanın büyüme ve gelişmesini olumsuz olarak etkileyecektir.</a:t>
            </a:r>
          </a:p>
          <a:p>
            <a:pPr>
              <a:buFont typeface="Wingdings" pitchFamily="2" charset="2"/>
              <a:buChar char="Ø"/>
            </a:pPr>
            <a:r>
              <a:rPr lang="tr-TR" sz="2800" dirty="0" smtClean="0"/>
              <a:t>• Sorunlu kredilerin önemli bir hukuki uzmanlığı gerektirmesi, hukuki giderlerin artmasına neden olacaktır.</a:t>
            </a:r>
            <a:endParaRPr lang="tr-T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Font typeface="Wingdings" pitchFamily="2" charset="2"/>
              <a:buChar char="Ø"/>
            </a:pPr>
            <a:r>
              <a:rPr lang="tr-TR" dirty="0" smtClean="0"/>
              <a:t>Sorunlu krediler, özellikle yüksek oranlara ulaştıkları bankalarda çalışan personelin, düşük getiri ve sınırlı büyüme sebebiyle moralinin olumsuz etkilenmesine neden olacaktır.</a:t>
            </a:r>
          </a:p>
          <a:p>
            <a:pPr>
              <a:buFont typeface="Wingdings" pitchFamily="2" charset="2"/>
              <a:buChar char="Ø"/>
            </a:pPr>
            <a:r>
              <a:rPr lang="tr-TR" dirty="0" smtClean="0"/>
              <a:t>• Sorunlu kredilerin, özellikle yüksek oranlara ulaştıkları bankalarda, bankanın faaliyetlerine son vermesine neden olabilir.</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Sorunlu Kredilerin Ekonomi Üzerindeki Etkisi</a:t>
            </a:r>
            <a:endParaRPr lang="tr-TR" dirty="0"/>
          </a:p>
        </p:txBody>
      </p:sp>
      <p:sp>
        <p:nvSpPr>
          <p:cNvPr id="3" name="2 İçerik Yer Tutucusu"/>
          <p:cNvSpPr>
            <a:spLocks noGrp="1"/>
          </p:cNvSpPr>
          <p:nvPr>
            <p:ph idx="1"/>
          </p:nvPr>
        </p:nvSpPr>
        <p:spPr/>
        <p:txBody>
          <a:bodyPr/>
          <a:lstStyle/>
          <a:p>
            <a:r>
              <a:rPr lang="tr-TR" b="1" i="1" dirty="0" smtClean="0"/>
              <a:t>1-)</a:t>
            </a:r>
            <a:r>
              <a:rPr lang="tr-TR" b="1" i="1" dirty="0" smtClean="0">
                <a:solidFill>
                  <a:srgbClr val="FF0000"/>
                </a:solidFill>
              </a:rPr>
              <a:t>Maliyet enflasyonu artar</a:t>
            </a:r>
            <a:r>
              <a:rPr lang="tr-TR" b="1" i="1" dirty="0" smtClean="0"/>
              <a:t>: </a:t>
            </a:r>
            <a:r>
              <a:rPr lang="tr-TR" dirty="0" smtClean="0"/>
              <a:t>Maliyet Enflasyonu: Üretim maliyetlerinin yükselmesi nedeniyle fiyatlar genel seviyesindeki sürekli artıştır.(faizlerin yükselmesi nedeniyle )</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2-</a:t>
            </a:r>
            <a:r>
              <a:rPr lang="tr-TR" b="1" dirty="0" smtClean="0"/>
              <a:t>)</a:t>
            </a:r>
            <a:r>
              <a:rPr lang="tr-TR" b="1" i="1" dirty="0" smtClean="0"/>
              <a:t> </a:t>
            </a:r>
            <a:r>
              <a:rPr lang="tr-TR" b="1" i="1" dirty="0" smtClean="0">
                <a:solidFill>
                  <a:srgbClr val="FF0000"/>
                </a:solidFill>
              </a:rPr>
              <a:t>Vergi gelirleri düşer</a:t>
            </a:r>
            <a:r>
              <a:rPr lang="tr-TR" b="1" i="1" dirty="0" smtClean="0"/>
              <a:t>: Sorunlu krediler, hem bankaların kârlarını azaltacağı, hem de bankaların </a:t>
            </a:r>
            <a:r>
              <a:rPr lang="tr-TR" dirty="0" smtClean="0"/>
              <a:t>bu durumu kredi faizlerine yansıtmaları sebebiyle, kredi kullanan firmaların kârlarının azalmasına neden olacaklardır. Bu durum ise devletin vergi gelirlerini olumsuz etkileyecektir.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i="1" dirty="0" smtClean="0"/>
              <a:t>3-)</a:t>
            </a:r>
            <a:r>
              <a:rPr lang="tr-TR" b="1" i="1" dirty="0" smtClean="0">
                <a:solidFill>
                  <a:srgbClr val="FF0000"/>
                </a:solidFill>
              </a:rPr>
              <a:t>Piyasa olumsuz etkilenir</a:t>
            </a:r>
            <a:r>
              <a:rPr lang="tr-TR" b="1" i="1" dirty="0" smtClean="0"/>
              <a:t>: Sorunlu kredilerin büyük boyutlara ulaşması, bankaların iflasını, </a:t>
            </a:r>
            <a:r>
              <a:rPr lang="tr-TR" dirty="0" smtClean="0"/>
              <a:t>banka paniklerini beraberinde getirebilir. Banka iflası ise, bir ekonomide gerek banka mevduat müşterilerini gerekse de bankalardan kredi kullanan diğer müşterileri olumsuz etkileyecektir. Ayrıca bu olumsuz durumun, diğer bankaları da olumsuz etkileme ihtimali vardır. Dolayısıyla sorunlu kredilerin bu olumsuz etkisi tüm ekonomiye yayılabilir.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SORUNLU KREDİLERİN NEDEN VE SONUÇLARI</a:t>
            </a:r>
            <a:endParaRPr lang="tr-TR" sz="3200"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57354" y="0"/>
            <a:ext cx="11124643" cy="72866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i="1" dirty="0" smtClean="0">
                <a:solidFill>
                  <a:srgbClr val="FF0000"/>
                </a:solidFill>
              </a:rPr>
              <a:t>4-)Üretim ve istihdam olumsuz etkilenir</a:t>
            </a:r>
            <a:r>
              <a:rPr lang="tr-TR" b="1" i="1" dirty="0" smtClean="0"/>
              <a:t>: Bankaların sorunlu krediler sebebiyle, hem kredi </a:t>
            </a:r>
            <a:r>
              <a:rPr lang="tr-TR" dirty="0" smtClean="0"/>
              <a:t>faizlerini yükseltmeleri hem de piyasadan kredi kullanmak için gelen talepleri karşılamakta zorlanma olasılığı vardır. Böyle bir durumda, kredi kullanmak isteyen bazı firmaların yatırım kararları hayata geçmeyebilir. Dolayısıyla ekonomide üretim hacmi ve istihdam bu durumdan olumsuz etkilenebilir.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SORUNLU KREDİLERİN ÇÖZÜMÜ</a:t>
            </a:r>
            <a:br>
              <a:rPr lang="tr-TR" b="1"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Bu başlıkta; öncelikle kredilere ilişkin sınırlılıklar ve ardından ise kredinin gelişimini takip için kullanılan yöntemler tanımlanacaktır. İzleyen başlıkta ise, yukarıda neden ve sonuçlarını ele aldığımız sorunlu kredilerin nasıl çözüldüğü değerlendirilecektir.</a:t>
            </a:r>
          </a:p>
          <a:p>
            <a:r>
              <a:rPr lang="tr-TR" b="1" dirty="0" smtClean="0"/>
              <a:t>Yasal Sınırlılıklar</a:t>
            </a:r>
          </a:p>
          <a:p>
            <a:r>
              <a:rPr lang="tr-TR" dirty="0" smtClean="0"/>
              <a:t>Sorunlu kredilerin banka ve ekonomiye olumsuz etkileri düşünüldüğünde, kıt kaynakların etkin kullanımı adına istenmeyen sorunlar olduğu açıktır. Bu sorunları minimize etmek için yasalar ile bazı düzenlemeler getirilmiştir. Bu başlıkta söz konusu düzenlemeler, kredilere ve teminatlara ilişkin olarak kısaca değerlendirilecektir.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Kredilere İlişkin Yasal Sınırlılıklar</a:t>
            </a:r>
            <a:br>
              <a:rPr lang="tr-TR" b="1" i="1" dirty="0" smtClean="0"/>
            </a:br>
            <a:endParaRPr lang="tr-TR" dirty="0"/>
          </a:p>
        </p:txBody>
      </p:sp>
      <p:sp>
        <p:nvSpPr>
          <p:cNvPr id="3" name="2 İçerik Yer Tutucusu"/>
          <p:cNvSpPr>
            <a:spLocks noGrp="1"/>
          </p:cNvSpPr>
          <p:nvPr>
            <p:ph idx="1"/>
          </p:nvPr>
        </p:nvSpPr>
        <p:spPr/>
        <p:txBody>
          <a:bodyPr>
            <a:normAutofit/>
          </a:bodyPr>
          <a:lstStyle/>
          <a:p>
            <a:r>
              <a:rPr lang="tr-TR" dirty="0" smtClean="0"/>
              <a:t>19/10/2005 tarihli ve 5411 sayılı “Bankacılık Kanunu”, bankaların çalışma düzenlerini belirleyerek, kredilere ilişkin sınırlamalar ortaya koymaktadır. Bu kanuna göre bankaların verdikleri kredilere ilişkin bazı oranları aşmaları mümkün değildir. Bu sınırlamalarla amaç, bankaların sağlıklı bir yapıda çalışmalarını garanti altına almaktır.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Bankalar, yurt dışı şubeleri dahil kredilerini ve diğer alacaklarını, tahsil kabiliyetine ve borçluların  kredi değerliliğine göre bazı gruplar itibariyle sınıflandırarak izlemek zorundadırlar. Bu gruplar;</a:t>
            </a:r>
          </a:p>
          <a:p>
            <a:r>
              <a:rPr lang="tr-TR" b="1" dirty="0" smtClean="0">
                <a:solidFill>
                  <a:srgbClr val="FF0000"/>
                </a:solidFill>
              </a:rPr>
              <a:t>• Birinci grup- </a:t>
            </a:r>
            <a:r>
              <a:rPr lang="tr-TR" dirty="0" smtClean="0"/>
              <a:t>standart nitelikli krediler ve diğer alacaklar</a:t>
            </a:r>
          </a:p>
          <a:p>
            <a:r>
              <a:rPr lang="tr-TR" b="1" dirty="0" smtClean="0">
                <a:solidFill>
                  <a:srgbClr val="FF0000"/>
                </a:solidFill>
              </a:rPr>
              <a:t>• İkinci grup- </a:t>
            </a:r>
            <a:r>
              <a:rPr lang="tr-TR" dirty="0" smtClean="0"/>
              <a:t>yakın izlemedeki krediler ve diğer alacaklar</a:t>
            </a:r>
          </a:p>
          <a:p>
            <a:r>
              <a:rPr lang="tr-TR" b="1" dirty="0" smtClean="0">
                <a:solidFill>
                  <a:srgbClr val="FF0000"/>
                </a:solidFill>
              </a:rPr>
              <a:t>• Üçüncü grup- </a:t>
            </a:r>
            <a:r>
              <a:rPr lang="tr-TR" dirty="0" smtClean="0"/>
              <a:t>tahsil imkanı sınırlı krediler ve diğer alacaklar</a:t>
            </a:r>
          </a:p>
          <a:p>
            <a:r>
              <a:rPr lang="tr-TR" b="1" dirty="0" smtClean="0">
                <a:solidFill>
                  <a:srgbClr val="FF0000"/>
                </a:solidFill>
              </a:rPr>
              <a:t>• Dördüncü grup- </a:t>
            </a:r>
            <a:r>
              <a:rPr lang="tr-TR" dirty="0" smtClean="0"/>
              <a:t>tahsili şüpheli krediler ve diğer alacaklar</a:t>
            </a:r>
          </a:p>
          <a:p>
            <a:r>
              <a:rPr lang="sv-SE" b="1" dirty="0" smtClean="0">
                <a:solidFill>
                  <a:srgbClr val="FF0000"/>
                </a:solidFill>
              </a:rPr>
              <a:t>• Beşinci grup- </a:t>
            </a:r>
            <a:r>
              <a:rPr lang="sv-SE" dirty="0" smtClean="0"/>
              <a:t>zarar niteliğindeki krediler ve diğer alacaklar</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Bu kredi gruplarına ilişkin özellikler ise şöyledir;</a:t>
            </a:r>
            <a:br>
              <a:rPr lang="tr-TR" sz="2400" dirty="0" smtClean="0"/>
            </a:br>
            <a:endParaRPr lang="tr-TR" sz="2400" dirty="0"/>
          </a:p>
        </p:txBody>
      </p:sp>
      <p:sp>
        <p:nvSpPr>
          <p:cNvPr id="3" name="2 İçerik Yer Tutucusu"/>
          <p:cNvSpPr>
            <a:spLocks noGrp="1"/>
          </p:cNvSpPr>
          <p:nvPr>
            <p:ph idx="1"/>
          </p:nvPr>
        </p:nvSpPr>
        <p:spPr/>
        <p:txBody>
          <a:bodyPr>
            <a:normAutofit fontScale="62500" lnSpcReduction="20000"/>
          </a:bodyPr>
          <a:lstStyle/>
          <a:p>
            <a:r>
              <a:rPr lang="tr-TR" dirty="0" smtClean="0"/>
              <a:t>• </a:t>
            </a:r>
            <a:r>
              <a:rPr lang="tr-TR" b="1" i="1" dirty="0" smtClean="0">
                <a:solidFill>
                  <a:srgbClr val="FF0000"/>
                </a:solidFill>
              </a:rPr>
              <a:t>Standart nitelikteki krediler</a:t>
            </a:r>
            <a:r>
              <a:rPr lang="tr-TR" b="1" i="1" dirty="0" smtClean="0"/>
              <a:t>: Bu krediler, finansman yapısı krediye uygun kişilere kullandırılır, </a:t>
            </a:r>
            <a:r>
              <a:rPr lang="tr-TR" dirty="0" smtClean="0"/>
              <a:t>bu kredilerin anapara ve faiz ödemeleri süresinde yapılır, borçlunun kredi değerliliğinde zayıflama gözlenmez ve bu krediler için genel karşılık ayrılır (nakdi %1, gayri nakdi %0,2).</a:t>
            </a:r>
          </a:p>
          <a:p>
            <a:r>
              <a:rPr lang="tr-TR" dirty="0" smtClean="0"/>
              <a:t>• </a:t>
            </a:r>
            <a:r>
              <a:rPr lang="tr-TR" b="1" i="1" dirty="0" smtClean="0">
                <a:solidFill>
                  <a:srgbClr val="FF0000"/>
                </a:solidFill>
              </a:rPr>
              <a:t>Yakın izlemedeki krediler</a:t>
            </a:r>
            <a:r>
              <a:rPr lang="tr-TR" b="1" i="1" dirty="0" smtClean="0"/>
              <a:t>: Anapara ve faiz ödemelerinde sorun olmayan, ancak olumsuz </a:t>
            </a:r>
            <a:r>
              <a:rPr lang="tr-TR" dirty="0" smtClean="0"/>
              <a:t>gelişme gözlemlenmesi ya da tahmin edilmesi durumu </a:t>
            </a:r>
            <a:r>
              <a:rPr lang="tr-TR" dirty="0" err="1" smtClean="0"/>
              <a:t>sözkonusudur</a:t>
            </a:r>
            <a:r>
              <a:rPr lang="tr-TR" dirty="0" smtClean="0"/>
              <a:t>. Borçlunun kredi değerliliğinde zayıflama gözlenmemektedir. Bu krediler için genel karşılık ayrılır (nakdi %2, gayri nakdi %0,4).</a:t>
            </a:r>
          </a:p>
          <a:p>
            <a:r>
              <a:rPr lang="tr-TR" dirty="0" smtClean="0"/>
              <a:t>• </a:t>
            </a:r>
            <a:r>
              <a:rPr lang="tr-TR" b="1" i="1" dirty="0" smtClean="0">
                <a:solidFill>
                  <a:srgbClr val="FF0000"/>
                </a:solidFill>
              </a:rPr>
              <a:t>Tahsil imkanı sınırlı krediler</a:t>
            </a:r>
            <a:r>
              <a:rPr lang="tr-TR" b="1" i="1" dirty="0" smtClean="0"/>
              <a:t>: Anapara ve faiz ödemeleri 90 günden fazla geciken ve borçlunun </a:t>
            </a:r>
            <a:r>
              <a:rPr lang="tr-TR" dirty="0" smtClean="0"/>
              <a:t>kredi değerliliğinde zayıflama olan kredilerdir. Bunlar için ayrılacak özel karşılık en az %20’dir.</a:t>
            </a:r>
          </a:p>
          <a:p>
            <a:r>
              <a:rPr lang="tr-TR" dirty="0" smtClean="0"/>
              <a:t>• </a:t>
            </a:r>
            <a:r>
              <a:rPr lang="tr-TR" b="1" i="1" dirty="0" smtClean="0">
                <a:solidFill>
                  <a:srgbClr val="FF0000"/>
                </a:solidFill>
              </a:rPr>
              <a:t>Tahsili şüpheli krediler</a:t>
            </a:r>
            <a:r>
              <a:rPr lang="tr-TR" b="1" i="1" dirty="0" smtClean="0"/>
              <a:t>: Mevcut durumda geri ödenmesi olası gözükmeyen, anapara ve faiz </a:t>
            </a:r>
            <a:r>
              <a:rPr lang="tr-TR" dirty="0" smtClean="0"/>
              <a:t>ödemelerinde 180 günden fazla geciken veya borçlunun kredi değerliliği zayıflamakla birlikte kesin zarar gözüyle bakılmayan krediler tahsili şüpheli hale gelir. Bunlar için ayrılacak özel karşılık en az %50’dir.</a:t>
            </a:r>
          </a:p>
          <a:p>
            <a:r>
              <a:rPr lang="tr-TR" dirty="0" smtClean="0"/>
              <a:t>• </a:t>
            </a:r>
            <a:r>
              <a:rPr lang="tr-TR" b="1" i="1" dirty="0" smtClean="0">
                <a:solidFill>
                  <a:srgbClr val="FF0000"/>
                </a:solidFill>
              </a:rPr>
              <a:t>Zarar niteliğindeki krediler</a:t>
            </a:r>
            <a:r>
              <a:rPr lang="tr-TR" b="1" i="1" dirty="0" smtClean="0"/>
              <a:t>: Tahsilinin mümkün olmadığına karar verilen, anapara ya da faizin </a:t>
            </a:r>
            <a:r>
              <a:rPr lang="tr-TR" dirty="0" smtClean="0"/>
              <a:t>1 yıldan daha fazla süredir geciktiği, tamamen zafiyete uğramış olan krediler artık zarar niteliğindedir. Bunlar için ayrılacak özel karşılık %100’dür.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i="1" dirty="0" smtClean="0"/>
              <a:t>Teminatlara İlişkin Yasal Sınırlılıklar</a:t>
            </a:r>
          </a:p>
          <a:p>
            <a:r>
              <a:rPr lang="tr-TR" dirty="0" smtClean="0"/>
              <a:t>5411 sayılı “Bankacılık Kanunu”, bankaları krediler ve diğer alacaklarla ilgili olarak garanti ve teminatları almaya ve bunların değerinin ve güvenilirliğinin ölçülmesi için gerekli yapıyı oluşturmaya zorunlu tutmaktadır.</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Kredi İzleme Yöntemleri</a:t>
            </a:r>
            <a:br>
              <a:rPr lang="tr-TR" b="1" dirty="0" smtClean="0"/>
            </a:b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Bankalar, verdikleri krediye ilişkin gerekli izlemeyi yaparken birçok alternatif yöntem kullanabilirler. Bu yöntemlerden en çok kullanılanları ;</a:t>
            </a:r>
          </a:p>
          <a:p>
            <a:r>
              <a:rPr lang="tr-TR" dirty="0" smtClean="0"/>
              <a:t>• </a:t>
            </a:r>
            <a:r>
              <a:rPr lang="tr-TR" b="1" i="1" dirty="0" smtClean="0">
                <a:solidFill>
                  <a:srgbClr val="FF0000"/>
                </a:solidFill>
              </a:rPr>
              <a:t>Müşteri ziyaretleri</a:t>
            </a:r>
            <a:r>
              <a:rPr lang="tr-TR" b="1" i="1" dirty="0" smtClean="0"/>
              <a:t>: Bir banka kredi müşterisini ziyaret ederek, kredinin amaca uygun kullanımı, </a:t>
            </a:r>
            <a:r>
              <a:rPr lang="tr-TR" dirty="0" smtClean="0"/>
              <a:t>firmanın mali ve yönetsel durumu ve kredi  müşterisinin ticari performansını yerinde gözlemleyebilir.</a:t>
            </a:r>
          </a:p>
          <a:p>
            <a:r>
              <a:rPr lang="tr-TR" dirty="0" smtClean="0"/>
              <a:t>• </a:t>
            </a:r>
            <a:r>
              <a:rPr lang="tr-TR" b="1" i="1" dirty="0" smtClean="0">
                <a:solidFill>
                  <a:srgbClr val="FF0000"/>
                </a:solidFill>
              </a:rPr>
              <a:t>İstihbarat yapılması</a:t>
            </a:r>
            <a:r>
              <a:rPr lang="tr-TR" b="1" i="1" dirty="0" smtClean="0"/>
              <a:t>: Bankanın kredi ilişkisinde bulunduğu müşterisine ilişkin olumsuz bir </a:t>
            </a:r>
            <a:r>
              <a:rPr lang="tr-TR" dirty="0" smtClean="0"/>
              <a:t>gelişmenin olup olmadığı hakkında bilgilenebilmesi için, müşterisini sürekli takip etmesi gerekebilir. Bu sebeple müşteriye ilişkin bazı olumsuz duyumların bankaya ulaşması durumunda banka, kredi onay sürecinde yapmış olduğu bazı istihbaratları yenileyebilir. KKB (Kredi Kayıt Bürosu) kayıtları, </a:t>
            </a:r>
            <a:r>
              <a:rPr lang="tr-TR" dirty="0" err="1" smtClean="0"/>
              <a:t>memzuç</a:t>
            </a:r>
            <a:r>
              <a:rPr lang="tr-TR" dirty="0" smtClean="0"/>
              <a:t>, icra, iflas, haciz kontrolü gibi sorgular banka tarafından yenilenebilir.</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i="1" dirty="0" smtClean="0">
                <a:solidFill>
                  <a:srgbClr val="FF0000"/>
                </a:solidFill>
              </a:rPr>
              <a:t>Sektörün izlenmesi: </a:t>
            </a:r>
            <a:r>
              <a:rPr lang="tr-TR" b="1" i="1" dirty="0" smtClean="0"/>
              <a:t>Bir banka ekonomideki sektörleri de izlemelidir. Böylelikle banka, olumsuz </a:t>
            </a:r>
            <a:r>
              <a:rPr lang="tr-TR" dirty="0" smtClean="0"/>
              <a:t>bazı gelişmelerin yaşandığı sektörleri tespit edebilecektir. Bu sektörlerde bulunan kredi müşterilerinin, bu olumsuz gelişmelerden etkilenip etkilenmediğini etkileniyor ise ne denli etkilendiğini incelemeye alabilir. </a:t>
            </a:r>
          </a:p>
          <a:p>
            <a:r>
              <a:rPr lang="tr-TR" dirty="0" smtClean="0">
                <a:solidFill>
                  <a:srgbClr val="FF0000"/>
                </a:solidFill>
              </a:rPr>
              <a:t>• </a:t>
            </a:r>
            <a:r>
              <a:rPr lang="tr-TR" b="1" i="1" dirty="0" smtClean="0">
                <a:solidFill>
                  <a:srgbClr val="FF0000"/>
                </a:solidFill>
              </a:rPr>
              <a:t>Krediye ilişkin vade ve kullanım amaçlarının izlenmesi</a:t>
            </a:r>
            <a:r>
              <a:rPr lang="tr-TR" b="1" i="1" dirty="0" smtClean="0"/>
              <a:t>: Kredi geri ödemelerinde, müşterilerin </a:t>
            </a:r>
            <a:r>
              <a:rPr lang="tr-TR" dirty="0" smtClean="0"/>
              <a:t>zorlanmaması için banka, verilen kredinin amaca uygun olup olmadığını denetleyebilir. Alımlara istinaden verilen kredilerde, bankanın alımlara ilişkin belgeler talep etmesinin nedenlerinden biri de budur.</a:t>
            </a:r>
          </a:p>
          <a:p>
            <a:r>
              <a:rPr lang="tr-TR" dirty="0" smtClean="0"/>
              <a:t>• </a:t>
            </a:r>
            <a:r>
              <a:rPr lang="tr-TR" b="1" i="1" dirty="0" smtClean="0">
                <a:solidFill>
                  <a:srgbClr val="FF0000"/>
                </a:solidFill>
              </a:rPr>
              <a:t>Müşterinin mevcut krediye ilişkin performansının izlenmesi</a:t>
            </a:r>
            <a:r>
              <a:rPr lang="tr-TR" b="1" i="1" dirty="0" smtClean="0"/>
              <a:t>: Banka kredinin sorunlu bir kredi </a:t>
            </a:r>
            <a:r>
              <a:rPr lang="tr-TR" dirty="0" smtClean="0"/>
              <a:t>haline dönüşme olasılığını takip etmede, limit aşımları, kredi taleplerinin sürekliliği ya da sıklığı, kredi limitlerinin doluluğu gibi kredi müşterisinin kredi performansına ilişkin bazı göstergeleri de takip edebilir.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 </a:t>
            </a:r>
            <a:r>
              <a:rPr lang="tr-TR" b="1" i="1" dirty="0" smtClean="0">
                <a:solidFill>
                  <a:srgbClr val="FF0000"/>
                </a:solidFill>
              </a:rPr>
              <a:t>Kredi donukluklarının izlenmesi: </a:t>
            </a:r>
            <a:r>
              <a:rPr lang="tr-TR" b="1" i="1" dirty="0" smtClean="0"/>
              <a:t>Banka verilen kredinin amaca uygun kullanılıp </a:t>
            </a:r>
            <a:r>
              <a:rPr lang="tr-TR" dirty="0" smtClean="0"/>
              <a:t>kullanılmadığını takip için kredi donukluklarını takip edebilir.</a:t>
            </a:r>
          </a:p>
          <a:p>
            <a:r>
              <a:rPr lang="tr-TR" dirty="0" smtClean="0"/>
              <a:t>• </a:t>
            </a:r>
            <a:r>
              <a:rPr lang="tr-TR" b="1" i="1" dirty="0" smtClean="0">
                <a:solidFill>
                  <a:srgbClr val="FF0000"/>
                </a:solidFill>
              </a:rPr>
              <a:t>Faiz ve komisyon tahsilâtlarının izlenmesi: </a:t>
            </a:r>
            <a:r>
              <a:rPr lang="tr-TR" b="1" i="1" dirty="0" smtClean="0"/>
              <a:t>Banka müşterisinin sadece anapara değil, aynı </a:t>
            </a:r>
            <a:r>
              <a:rPr lang="tr-TR" dirty="0" smtClean="0"/>
              <a:t>zamanda faiz ve komisyon ödemelerini de düzenli yapması gerekir. Bu ödemelerde aksama olması firmanın mali yapısında olası bir bozulmanın işareti olabilir. Bu sebeple banka, kredi müşterisinin faiz ve komisyon ödemelerini takip edebilir.</a:t>
            </a:r>
          </a:p>
          <a:p>
            <a:r>
              <a:rPr lang="tr-TR" dirty="0" smtClean="0"/>
              <a:t>• </a:t>
            </a:r>
            <a:r>
              <a:rPr lang="tr-TR" b="1" i="1" dirty="0" smtClean="0">
                <a:solidFill>
                  <a:srgbClr val="FF0000"/>
                </a:solidFill>
              </a:rPr>
              <a:t>Firma yetkililerinin ve ortaklık yapısının izlenmesi</a:t>
            </a:r>
            <a:r>
              <a:rPr lang="tr-TR" b="1" i="1" dirty="0" smtClean="0"/>
              <a:t>: Kredi müşterisi firmanın, gerek önemli </a:t>
            </a:r>
            <a:r>
              <a:rPr lang="tr-TR" dirty="0" smtClean="0"/>
              <a:t>yetkililerinin, gerekse de ortaklarının mevcudiyetleri, payları banka tarafından izlenen bir başka konudur.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solidFill>
                  <a:srgbClr val="FF0000"/>
                </a:solidFill>
              </a:rPr>
              <a:t>• </a:t>
            </a:r>
            <a:r>
              <a:rPr lang="tr-TR" b="1" i="1" dirty="0" smtClean="0">
                <a:solidFill>
                  <a:srgbClr val="FF0000"/>
                </a:solidFill>
              </a:rPr>
              <a:t>Basında yer alan haberlerin izlenmesi: </a:t>
            </a:r>
            <a:r>
              <a:rPr lang="tr-TR" b="1" i="1" dirty="0" smtClean="0"/>
              <a:t>Banka, kredi kullanan firmanın gerek tüzel gerekse de </a:t>
            </a:r>
            <a:r>
              <a:rPr lang="tr-TR" dirty="0" smtClean="0"/>
              <a:t>sahiplerinin gerçek kişiliklerine ilişkin basında çıkan haberleri takip edebilir. Böylelikle krediyi sorunlu hale düşürecek olası bir gelişmeye ilişkin fikir edinebilir.</a:t>
            </a:r>
          </a:p>
          <a:p>
            <a:r>
              <a:rPr lang="tr-TR" dirty="0" smtClean="0"/>
              <a:t>• </a:t>
            </a:r>
            <a:r>
              <a:rPr lang="tr-TR" b="1" i="1" dirty="0" smtClean="0">
                <a:solidFill>
                  <a:srgbClr val="FF0000"/>
                </a:solidFill>
              </a:rPr>
              <a:t>Finansal kurumlar ile ilişkilerin izlenmesi</a:t>
            </a:r>
            <a:r>
              <a:rPr lang="tr-TR" b="1" i="1" dirty="0" smtClean="0"/>
              <a:t>: Banka, kredi müşterisinin başka finansal kurumlar </a:t>
            </a:r>
            <a:r>
              <a:rPr lang="tr-TR" dirty="0" smtClean="0"/>
              <a:t>ile ilişkilerini de izleyebilir. Kredi müşterisinin başka finansal kurumlar ile ilişkisinde sorunlar yaşaması, mevcut kredinin sorunlu kredi haline dönüşme olasılığını gündeme getirir.</a:t>
            </a:r>
          </a:p>
          <a:p>
            <a:r>
              <a:rPr lang="tr-TR" dirty="0" smtClean="0"/>
              <a:t>• </a:t>
            </a:r>
            <a:r>
              <a:rPr lang="tr-TR" b="1" i="1" dirty="0" smtClean="0">
                <a:solidFill>
                  <a:srgbClr val="FF0000"/>
                </a:solidFill>
              </a:rPr>
              <a:t>Finansal verilerin izlenmesi</a:t>
            </a:r>
            <a:r>
              <a:rPr lang="tr-TR" b="1" i="1" dirty="0" smtClean="0"/>
              <a:t>: Banka, kredi müşterilerine ait firma bilançoları, gelir tabloları </a:t>
            </a:r>
            <a:r>
              <a:rPr lang="tr-TR" dirty="0" smtClean="0"/>
              <a:t>mizan, nakit akım tabloları gibi finansal tablolarını takip edebilir, finansal verilerini gözlemleyebilir. Böylelikle kredinin sorunlu kredi haline dönüşme ihtimali, sürekli olarak gözlemlenebilir.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Dışsal Faktörler</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t>Bir işletmenin karşılaşabileceği firma dışı bazı nedenler, aldığı krediyi geri ödeme sürecinde sorunlar yaşamasına neden olabilir. Örneğin;</a:t>
            </a:r>
          </a:p>
          <a:p>
            <a:r>
              <a:rPr lang="tr-TR" dirty="0" smtClean="0"/>
              <a:t>• </a:t>
            </a:r>
            <a:r>
              <a:rPr lang="tr-TR" b="1" dirty="0" smtClean="0">
                <a:solidFill>
                  <a:srgbClr val="FF0000"/>
                </a:solidFill>
              </a:rPr>
              <a:t>Rekabet yapısı</a:t>
            </a:r>
            <a:r>
              <a:rPr lang="tr-TR" dirty="0" smtClean="0"/>
              <a:t>: Firmanın içinde bulunduğu piyasanın rekabet koşulları, firmanın kârlılığı ve mali yapısı üzerinde etkili olabilir. Rekabet şartları gereği, talep ve fiyatlarda yaşanan bir gelişme firmanın mali durumunu ve dolayısıyla kredileri geri ödeme gücünü olumsuz etkileyebilir.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Wisteria Tunnel.jpg"/>
          <p:cNvPicPr>
            <a:picLocks noGrp="1" noChangeAspect="1"/>
          </p:cNvPicPr>
          <p:nvPr>
            <p:ph idx="1"/>
          </p:nvPr>
        </p:nvPicPr>
        <p:blipFill>
          <a:blip r:embed="rId2" cstate="print"/>
          <a:stretch>
            <a:fillRect/>
          </a:stretch>
        </p:blipFill>
        <p:spPr>
          <a:xfrm>
            <a:off x="237652" y="1643050"/>
            <a:ext cx="8906347" cy="5110015"/>
          </a:xfrm>
        </p:spPr>
      </p:pic>
      <p:sp>
        <p:nvSpPr>
          <p:cNvPr id="5" name="4 Oval"/>
          <p:cNvSpPr/>
          <p:nvPr/>
        </p:nvSpPr>
        <p:spPr>
          <a:xfrm>
            <a:off x="5214942" y="6143620"/>
            <a:ext cx="3071834" cy="71438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i="1" dirty="0" smtClean="0">
                <a:solidFill>
                  <a:schemeClr val="bg1"/>
                </a:solidFill>
              </a:rPr>
              <a:t>Teşekkürler…</a:t>
            </a:r>
            <a:endParaRPr lang="tr-TR" i="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b="1" dirty="0" smtClean="0">
                <a:solidFill>
                  <a:srgbClr val="FF0000"/>
                </a:solidFill>
              </a:rPr>
              <a:t>Teknolojik etki</a:t>
            </a:r>
            <a:r>
              <a:rPr lang="tr-TR" dirty="0" smtClean="0"/>
              <a:t>: Firmanın, ürettiği ürünün piyasa koşullarında olumsuz bir gelişme yaşanmaması için teknolojik yenilik yapması gerekebilir. Firmanın </a:t>
            </a:r>
            <a:r>
              <a:rPr lang="tr-TR" u="sng" dirty="0" smtClean="0"/>
              <a:t>teknolojik yenilik yapması gerekiyor iken yapamaması, </a:t>
            </a:r>
            <a:r>
              <a:rPr lang="tr-TR" dirty="0" smtClean="0"/>
              <a:t>karşı karşıya olduğu piyasa talebini ve kârlılığını olumsuz etkileyebilir ve dolayısıyla firma kredi ödemelerinde zorlanabilir.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00034" y="2000240"/>
            <a:ext cx="8229600" cy="4389120"/>
          </a:xfrm>
        </p:spPr>
        <p:txBody>
          <a:bodyPr>
            <a:normAutofit/>
          </a:bodyPr>
          <a:lstStyle/>
          <a:p>
            <a:r>
              <a:rPr lang="tr-TR" b="1" dirty="0" smtClean="0">
                <a:solidFill>
                  <a:srgbClr val="FF0000"/>
                </a:solidFill>
              </a:rPr>
              <a:t>• Politik etki: </a:t>
            </a:r>
            <a:r>
              <a:rPr lang="tr-TR" dirty="0" smtClean="0"/>
              <a:t>Bir firma, aldığı bir krediden sonra politika yapıcıların aldığı bazı kararlardan olumsuz etkilenebilir. Örneğin vergi oranlarının arttırılması, asgari ücret düzeyinin yükseltilmesi</a:t>
            </a:r>
          </a:p>
          <a:p>
            <a:endParaRPr lang="tr-TR" dirty="0" smtClean="0"/>
          </a:p>
          <a:p>
            <a:r>
              <a:rPr lang="tr-TR" b="1" dirty="0" smtClean="0">
                <a:solidFill>
                  <a:srgbClr val="FF0000"/>
                </a:solidFill>
              </a:rPr>
              <a:t>• Toplumsal etki: </a:t>
            </a:r>
            <a:r>
              <a:rPr lang="tr-TR" dirty="0" smtClean="0"/>
              <a:t>Bazen dini, etnik, coğrafi, kültürel veya siyasi nedenlerle firmanın faaliyette bulunduğu piyasaya yönelik talepte gerileme yaşanabilir. Bu gelişmeler firmanın mali yapısını ve kredi geri ödemelerini etkileyebilir.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solidFill>
                  <a:srgbClr val="FF0000"/>
                </a:solidFill>
              </a:rPr>
              <a:t>• Çevresel etki: </a:t>
            </a:r>
            <a:r>
              <a:rPr lang="tr-TR" dirty="0" smtClean="0"/>
              <a:t>Bazen iklim değişimi, deprem ve sel gibi çevresel koşullar firmanın üretimini ya da talep koşullarını olumsuz etkileyebilir. </a:t>
            </a:r>
          </a:p>
          <a:p>
            <a:r>
              <a:rPr lang="tr-TR" b="1" dirty="0" smtClean="0">
                <a:solidFill>
                  <a:srgbClr val="FF0000"/>
                </a:solidFill>
              </a:rPr>
              <a:t>• Makro ekonomik faktörler: </a:t>
            </a:r>
            <a:r>
              <a:rPr lang="tr-TR" dirty="0" smtClean="0"/>
              <a:t>Ekonomik konjonktürde yaşanan bazı gelişmeler firmaların maliyet ve talep koşullarını olumsuz etkileyebilir. Örneğin, girdi fiyatları veya faiz oranlarındaki yükselme ya da ekonominin daralma dönemlerinde olduğu gibi talepteki bir daralma bu etkilere örnek olabilir.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İçsel Faktörler</a:t>
            </a:r>
            <a:br>
              <a:rPr lang="tr-TR" b="1" i="1" dirty="0" smtClean="0"/>
            </a:br>
            <a:endParaRPr lang="tr-TR" dirty="0"/>
          </a:p>
        </p:txBody>
      </p:sp>
      <p:sp>
        <p:nvSpPr>
          <p:cNvPr id="3" name="2 İçerik Yer Tutucusu"/>
          <p:cNvSpPr>
            <a:spLocks noGrp="1"/>
          </p:cNvSpPr>
          <p:nvPr>
            <p:ph idx="1"/>
          </p:nvPr>
        </p:nvSpPr>
        <p:spPr>
          <a:xfrm>
            <a:off x="500034" y="1643050"/>
            <a:ext cx="8229600" cy="4389120"/>
          </a:xfrm>
        </p:spPr>
        <p:txBody>
          <a:bodyPr>
            <a:normAutofit fontScale="92500" lnSpcReduction="20000"/>
          </a:bodyPr>
          <a:lstStyle/>
          <a:p>
            <a:pPr>
              <a:buNone/>
            </a:pPr>
            <a:r>
              <a:rPr lang="tr-TR" dirty="0" smtClean="0"/>
              <a:t>İşletmenin kendi içinde yaşadığı bazı gelişmeler, almış olduğu bir kredinin sorunlu kredi haline dönüşmesine neden olabilir. İşletmeden kaynaklanan bu nedenler, içsel faktör olarak değerlendirilir.</a:t>
            </a:r>
          </a:p>
          <a:p>
            <a:pPr>
              <a:buNone/>
            </a:pPr>
            <a:r>
              <a:rPr lang="tr-TR" dirty="0" smtClean="0">
                <a:solidFill>
                  <a:srgbClr val="FF0000"/>
                </a:solidFill>
              </a:rPr>
              <a:t>• </a:t>
            </a:r>
            <a:r>
              <a:rPr lang="tr-TR" b="1" i="1" dirty="0" smtClean="0">
                <a:solidFill>
                  <a:srgbClr val="FF0000"/>
                </a:solidFill>
              </a:rPr>
              <a:t>Yönetsel faktörler</a:t>
            </a:r>
            <a:r>
              <a:rPr lang="tr-TR" b="1" i="1" dirty="0" smtClean="0"/>
              <a:t>: Firmaların başarısızlıklarında yönetim hatalarının payı oldukça fazladır. Bu </a:t>
            </a:r>
            <a:r>
              <a:rPr lang="tr-TR" dirty="0" smtClean="0"/>
              <a:t>nedenle kötü yönetilen firmalar aldıkları kredilerin geri ödenmesinde sorunlarla karşılaşabilirler.</a:t>
            </a:r>
          </a:p>
          <a:p>
            <a:pPr>
              <a:buNone/>
            </a:pPr>
            <a:r>
              <a:rPr lang="tr-TR" dirty="0" smtClean="0"/>
              <a:t>• </a:t>
            </a:r>
            <a:r>
              <a:rPr lang="tr-TR" b="1" i="1" dirty="0" smtClean="0">
                <a:solidFill>
                  <a:srgbClr val="FF0000"/>
                </a:solidFill>
              </a:rPr>
              <a:t>Finansal sorunlar: </a:t>
            </a:r>
            <a:r>
              <a:rPr lang="tr-TR" b="1" i="1" dirty="0" smtClean="0"/>
              <a:t>Bir firma, kısa vadeli borçlanma hızındaki artış, nakit akışındaki aksamalar, </a:t>
            </a:r>
            <a:r>
              <a:rPr lang="tr-TR" dirty="0" smtClean="0"/>
              <a:t>alacak tahsil süresinin uzaması ve borçlanmada yaşanan aksaklıklar gibi nedenlerle, kredi borçlarını geri ödemede sorunlar yaşayabilir.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b="1" i="1" dirty="0" smtClean="0">
                <a:solidFill>
                  <a:srgbClr val="FF0000"/>
                </a:solidFill>
              </a:rPr>
              <a:t>Satış ve pazarlama sorunları: </a:t>
            </a:r>
            <a:r>
              <a:rPr lang="tr-TR" b="1" i="1" dirty="0" smtClean="0"/>
              <a:t>Firmanın satış ve pazarlamada sorunlar yaşaması, satışlarını,</a:t>
            </a:r>
          </a:p>
          <a:p>
            <a:pPr>
              <a:buNone/>
            </a:pPr>
            <a:r>
              <a:rPr lang="tr-TR" dirty="0" smtClean="0"/>
              <a:t>gelirlerini ve kârlılığını etkileyebilir. Böyle bir etkiye maruz kalan firmanın, borç geri</a:t>
            </a:r>
          </a:p>
          <a:p>
            <a:pPr>
              <a:buNone/>
            </a:pPr>
            <a:r>
              <a:rPr lang="tr-TR" dirty="0" smtClean="0"/>
              <a:t>ödemesinde sorunlar yaşayabilir.</a:t>
            </a:r>
          </a:p>
          <a:p>
            <a:pPr>
              <a:buNone/>
            </a:pPr>
            <a:r>
              <a:rPr lang="tr-TR" dirty="0" smtClean="0"/>
              <a:t>• </a:t>
            </a:r>
            <a:r>
              <a:rPr lang="tr-TR" b="1" i="1" dirty="0" smtClean="0">
                <a:solidFill>
                  <a:srgbClr val="FF0000"/>
                </a:solidFill>
              </a:rPr>
              <a:t>Üretim sorunları: </a:t>
            </a:r>
            <a:r>
              <a:rPr lang="tr-TR" b="1" i="1" dirty="0" smtClean="0"/>
              <a:t>Firmanın üretim yapısı da sorunlu kredi nedeni olabilir. Üretimin, verimsiz,</a:t>
            </a:r>
          </a:p>
          <a:p>
            <a:pPr>
              <a:buNone/>
            </a:pPr>
            <a:r>
              <a:rPr lang="tr-TR" dirty="0" smtClean="0"/>
              <a:t>düşük kaliteli veya yüksek fire ile gerçekleşiyor olması, firmanın yüksek maliyetler ile çalışması</a:t>
            </a:r>
          </a:p>
          <a:p>
            <a:pPr>
              <a:buNone/>
            </a:pPr>
            <a:r>
              <a:rPr lang="tr-TR" dirty="0" smtClean="0"/>
              <a:t>anlamına gelmektedir. Bu durum, firmanın kârlılığını ve borçlarını geri ödeme kapasitesini</a:t>
            </a:r>
          </a:p>
          <a:p>
            <a:pPr>
              <a:buNone/>
            </a:pPr>
            <a:r>
              <a:rPr lang="tr-TR" dirty="0" smtClean="0"/>
              <a:t>sınırlar.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buNone/>
            </a:pPr>
            <a:r>
              <a:rPr lang="tr-TR" dirty="0" smtClean="0"/>
              <a:t>• </a:t>
            </a:r>
            <a:r>
              <a:rPr lang="tr-TR" b="1" i="1" dirty="0" smtClean="0">
                <a:solidFill>
                  <a:srgbClr val="FF0000"/>
                </a:solidFill>
              </a:rPr>
              <a:t>Bilgisizlik: </a:t>
            </a:r>
            <a:r>
              <a:rPr lang="tr-TR" b="1" i="1" dirty="0" smtClean="0"/>
              <a:t>Firmanın sektör, ürün ve piyasa hakkında yeterli bilgiye sahip olmaması, yetişmiş ve</a:t>
            </a:r>
          </a:p>
          <a:p>
            <a:pPr>
              <a:buNone/>
            </a:pPr>
            <a:r>
              <a:rPr lang="tr-TR" dirty="0" smtClean="0"/>
              <a:t>bilgili personel gibi eksiklikler de firmaların mali yapılarını olumsuz etkileyebilir.</a:t>
            </a:r>
          </a:p>
          <a:p>
            <a:pPr>
              <a:buNone/>
            </a:pPr>
            <a:r>
              <a:rPr lang="tr-TR" dirty="0" smtClean="0"/>
              <a:t>• </a:t>
            </a:r>
            <a:r>
              <a:rPr lang="tr-TR" b="1" i="1" dirty="0" smtClean="0">
                <a:solidFill>
                  <a:srgbClr val="FF0000"/>
                </a:solidFill>
              </a:rPr>
              <a:t>Kötü niyet</a:t>
            </a:r>
            <a:r>
              <a:rPr lang="tr-TR" b="1" i="1" dirty="0" smtClean="0"/>
              <a:t>: Asimetrik bilgi sorunlarından biri olan kötü niyet de firmanın içinden kaynaklanan </a:t>
            </a:r>
            <a:r>
              <a:rPr lang="tr-TR" dirty="0" smtClean="0"/>
              <a:t>sorunlu kredi nedenlerinden biridir. Firma ortak veya çalışanlarından bazılarının, dolandırıcılık ya da sahtekârlık gibi eylemleri sebebiyle kredinin ödenememesi durumudur.</a:t>
            </a:r>
          </a:p>
          <a:p>
            <a:pPr>
              <a:buNone/>
            </a:pPr>
            <a:r>
              <a:rPr lang="tr-TR" b="1" dirty="0" smtClean="0">
                <a:solidFill>
                  <a:srgbClr val="FF0000"/>
                </a:solidFill>
              </a:rPr>
              <a:t>• </a:t>
            </a:r>
            <a:r>
              <a:rPr lang="tr-TR" b="1" i="1" dirty="0" smtClean="0">
                <a:solidFill>
                  <a:srgbClr val="FF0000"/>
                </a:solidFill>
              </a:rPr>
              <a:t>Yöneticiyi etkileyen faktörler</a:t>
            </a:r>
            <a:r>
              <a:rPr lang="tr-TR" b="1" i="1" dirty="0" smtClean="0"/>
              <a:t>: Kurumsallaşma sürecini tam olarak tamamlayamamış firmaların, </a:t>
            </a:r>
            <a:r>
              <a:rPr lang="tr-TR" dirty="0" smtClean="0"/>
              <a:t>yöneticilerinin, ölüm veya satış gibi nedenlerden dolayı ayrılması ve yönetici değişikliği, firma üzerinde olumsuz etkiye neden olabilmektedir. Bu tip firmalar, borç geri ödemelerinde sorunlar</a:t>
            </a:r>
          </a:p>
          <a:p>
            <a:pPr>
              <a:buNone/>
            </a:pPr>
            <a:r>
              <a:rPr lang="tr-TR" dirty="0" smtClean="0"/>
              <a:t>yaşayabilirler.</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427</TotalTime>
  <Words>2183</Words>
  <Application>Microsoft Office PowerPoint</Application>
  <PresentationFormat>Ekran Gösterisi (4:3)</PresentationFormat>
  <Paragraphs>98</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Akış</vt:lpstr>
      <vt:lpstr>Banka tarafından müşterisine tahsis edilmesi ile başlayan kredi işlemi üç olası durum ile sonlanabilir; </vt:lpstr>
      <vt:lpstr>SORUNLU KREDİLERİN NEDEN VE SONUÇLARI</vt:lpstr>
      <vt:lpstr>Dışsal Faktörler </vt:lpstr>
      <vt:lpstr>PowerPoint Sunusu</vt:lpstr>
      <vt:lpstr>PowerPoint Sunusu</vt:lpstr>
      <vt:lpstr>PowerPoint Sunusu</vt:lpstr>
      <vt:lpstr>İçsel Faktörler </vt:lpstr>
      <vt:lpstr>PowerPoint Sunusu</vt:lpstr>
      <vt:lpstr>PowerPoint Sunusu</vt:lpstr>
      <vt:lpstr>Bankalardan Kaynaklanan Faktörler </vt:lpstr>
      <vt:lpstr>PowerPoint Sunusu</vt:lpstr>
      <vt:lpstr>PowerPoint Sunusu</vt:lpstr>
      <vt:lpstr>Sorunlu Kredilerin Olumsuz Sonuçları </vt:lpstr>
      <vt:lpstr>Sorunlu Kredilerin Bankaya Etkisi </vt:lpstr>
      <vt:lpstr>PowerPoint Sunusu</vt:lpstr>
      <vt:lpstr>PowerPoint Sunusu</vt:lpstr>
      <vt:lpstr>Sorunlu Kredilerin Ekonomi Üzerindeki Etkisi</vt:lpstr>
      <vt:lpstr>PowerPoint Sunusu</vt:lpstr>
      <vt:lpstr>PowerPoint Sunusu</vt:lpstr>
      <vt:lpstr>PowerPoint Sunusu</vt:lpstr>
      <vt:lpstr>SORUNLU KREDİLERİN ÇÖZÜMÜ </vt:lpstr>
      <vt:lpstr>Kredilere İlişkin Yasal Sınırlılıklar </vt:lpstr>
      <vt:lpstr>PowerPoint Sunusu</vt:lpstr>
      <vt:lpstr>Bu kredi gruplarına ilişkin özellikler ise şöyledir; </vt:lpstr>
      <vt:lpstr>PowerPoint Sunusu</vt:lpstr>
      <vt:lpstr>Kredi İzleme Yöntemleri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Firmalarda sorun göstergeleri </dc:title>
  <dc:creator>rabia</dc:creator>
  <cp:lastModifiedBy>elit bilgisayar</cp:lastModifiedBy>
  <cp:revision>28</cp:revision>
  <dcterms:created xsi:type="dcterms:W3CDTF">2012-02-26T21:33:47Z</dcterms:created>
  <dcterms:modified xsi:type="dcterms:W3CDTF">2017-05-16T12:48:09Z</dcterms:modified>
</cp:coreProperties>
</file>