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79" r:id="rId7"/>
    <p:sldId id="280" r:id="rId8"/>
    <p:sldId id="281" r:id="rId9"/>
    <p:sldId id="282" r:id="rId10"/>
    <p:sldId id="283" r:id="rId11"/>
    <p:sldId id="257" r:id="rId12"/>
    <p:sldId id="274"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ETİK İLKELER</a:t>
            </a:r>
            <a:endParaRPr lang="tr-TR" dirty="0"/>
          </a:p>
        </p:txBody>
      </p:sp>
      <p:sp>
        <p:nvSpPr>
          <p:cNvPr id="3" name="2 İçerik Yer Tutucusu"/>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buNone/>
            </a:pPr>
            <a:r>
              <a:rPr lang="tr-TR" dirty="0" smtClean="0"/>
              <a:t>TBB tarafından düzenlenmiş,BDDK tarafından onaylanmış olan bankacılık etik ilkeleri;</a:t>
            </a:r>
          </a:p>
          <a:p>
            <a:r>
              <a:rPr lang="tr-TR" b="1" i="1" dirty="0" smtClean="0">
                <a:solidFill>
                  <a:srgbClr val="7030A0"/>
                </a:solidFill>
              </a:rPr>
              <a:t>Dürüstlük</a:t>
            </a:r>
          </a:p>
          <a:p>
            <a:r>
              <a:rPr lang="tr-TR" b="1" i="1" dirty="0" smtClean="0">
                <a:solidFill>
                  <a:srgbClr val="7030A0"/>
                </a:solidFill>
              </a:rPr>
              <a:t>Tarafsızlık</a:t>
            </a:r>
          </a:p>
          <a:p>
            <a:r>
              <a:rPr lang="tr-TR" b="1" i="1" dirty="0" smtClean="0">
                <a:solidFill>
                  <a:srgbClr val="7030A0"/>
                </a:solidFill>
              </a:rPr>
              <a:t>Güvenilirlik</a:t>
            </a:r>
          </a:p>
          <a:p>
            <a:r>
              <a:rPr lang="tr-TR" b="1" i="1" dirty="0" smtClean="0">
                <a:solidFill>
                  <a:srgbClr val="7030A0"/>
                </a:solidFill>
              </a:rPr>
              <a:t>Saydamlık</a:t>
            </a:r>
          </a:p>
          <a:p>
            <a:r>
              <a:rPr lang="tr-TR" b="1" i="1" dirty="0" smtClean="0">
                <a:solidFill>
                  <a:srgbClr val="7030A0"/>
                </a:solidFill>
              </a:rPr>
              <a:t>Toplumsal Yararın gözetilmesi ve Çevreye Saygı</a:t>
            </a:r>
          </a:p>
          <a:p>
            <a:r>
              <a:rPr lang="tr-TR" b="1" i="1" dirty="0" smtClean="0">
                <a:solidFill>
                  <a:srgbClr val="7030A0"/>
                </a:solidFill>
              </a:rPr>
              <a:t>Suçtan kaynaklanan malvarlığı değerlerinin aklanması ile mücadele</a:t>
            </a:r>
          </a:p>
          <a:p>
            <a:r>
              <a:rPr lang="tr-TR" b="1" i="1" dirty="0" smtClean="0">
                <a:solidFill>
                  <a:srgbClr val="7030A0"/>
                </a:solidFill>
              </a:rPr>
              <a:t>İçerden öğrenenlerin ticareti</a:t>
            </a:r>
          </a:p>
          <a:p>
            <a:r>
              <a:rPr lang="tr-TR" b="1" i="1" dirty="0" smtClean="0">
                <a:solidFill>
                  <a:srgbClr val="7030A0"/>
                </a:solidFill>
              </a:rPr>
              <a:t>Müşteri bilgilerinin gizliliği</a:t>
            </a:r>
          </a:p>
          <a:p>
            <a:r>
              <a:rPr lang="tr-TR" dirty="0" smtClean="0">
                <a:solidFill>
                  <a:srgbClr val="7030A0"/>
                </a:solidFill>
              </a:rPr>
              <a:t>..</a:t>
            </a:r>
            <a:endParaRPr lang="tr-TR"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b="1" dirty="0" smtClean="0"/>
              <a:t> r) </a:t>
            </a:r>
            <a:r>
              <a:rPr lang="tr-TR" dirty="0" smtClean="0"/>
              <a:t>Medya ve sosyal medya ortamlarında, profil hesaplarında ya da paylaşımlarında, kendi kimlikleri ile ya da kimliklerini gizlemek veya yanıltıcı kimlikler kullanmak suretiyle banka ve diğer finansal kurumların saygınlığına zarar vermemek, iş ortakları, hissedarları, çalışanları ve müşterileri kötüleyici veya küçük düşürücü davranışlarda bulunmamak,</a:t>
            </a:r>
          </a:p>
          <a:p>
            <a:r>
              <a:rPr lang="tr-TR" dirty="0" smtClean="0"/>
              <a:t> </a:t>
            </a:r>
            <a:r>
              <a:rPr lang="tr-TR" b="1" dirty="0" smtClean="0"/>
              <a:t>s)</a:t>
            </a:r>
            <a:r>
              <a:rPr lang="tr-TR" dirty="0" smtClean="0"/>
              <a:t> Görevin yerine getirilmesinde yetki aşımı yapmak suretiyle bankasını bağlayıcı eylemlerde bulunmamak, aldatıcı ve gerçek dışı beyanat vermemek. ile yükümlüdürler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000" b="1" dirty="0" smtClean="0">
                <a:solidFill>
                  <a:schemeClr val="tx1">
                    <a:lumMod val="95000"/>
                    <a:lumOff val="5000"/>
                  </a:schemeClr>
                </a:solidFill>
              </a:rPr>
              <a:t>BANKACILIK DÜZENLEME VE DENETLEME KURULU ÜYELERİ İLE BANKACILIK DÜZENLEME VE DENETLEME KURUMU PERSONELİNİN UYACAKLARI MESLEKÎ VE ETİK İLKELERE DAİR YÖNETMELİK</a:t>
            </a:r>
            <a:endParaRPr lang="tr-TR" sz="2000" b="1" dirty="0">
              <a:solidFill>
                <a:schemeClr val="tx1">
                  <a:lumMod val="95000"/>
                  <a:lumOff val="5000"/>
                </a:schemeClr>
              </a:solidFill>
            </a:endParaRPr>
          </a:p>
        </p:txBody>
      </p:sp>
      <p:sp>
        <p:nvSpPr>
          <p:cNvPr id="3" name="2 İçerik Yer Tutucusu"/>
          <p:cNvSpPr>
            <a:spLocks noGrp="1"/>
          </p:cNvSpPr>
          <p:nvPr>
            <p:ph sz="quarter" idx="1"/>
          </p:nvPr>
        </p:nvSpPr>
        <p:spPr/>
        <p:txBody>
          <a:bodyPr>
            <a:normAutofit fontScale="85000" lnSpcReduction="10000"/>
          </a:bodyPr>
          <a:lstStyle/>
          <a:p>
            <a:r>
              <a:rPr lang="tr-TR" b="1" dirty="0" smtClean="0">
                <a:solidFill>
                  <a:schemeClr val="tx1">
                    <a:lumMod val="95000"/>
                    <a:lumOff val="5000"/>
                  </a:schemeClr>
                </a:solidFill>
              </a:rPr>
              <a:t>Kuruluşların hizmetlerinden yararlanmaya ilişkin ilkeler </a:t>
            </a:r>
          </a:p>
          <a:p>
            <a:endParaRPr lang="tr-TR" b="1" dirty="0" smtClean="0">
              <a:solidFill>
                <a:schemeClr val="tx1">
                  <a:lumMod val="95000"/>
                  <a:lumOff val="5000"/>
                </a:schemeClr>
              </a:solidFill>
            </a:endParaRPr>
          </a:p>
          <a:p>
            <a:r>
              <a:rPr lang="tr-TR" dirty="0" smtClean="0"/>
              <a:t>MADDE 4 </a:t>
            </a:r>
            <a:r>
              <a:rPr lang="tr-TR" b="1" dirty="0" smtClean="0"/>
              <a:t>– </a:t>
            </a:r>
          </a:p>
          <a:p>
            <a:r>
              <a:rPr lang="tr-TR" b="1" dirty="0" smtClean="0"/>
              <a:t>(1)</a:t>
            </a:r>
            <a:r>
              <a:rPr lang="tr-TR" dirty="0" smtClean="0"/>
              <a:t> Kurul üyeleri ile Kurum personeli ve bunların eş ve velayetleri altındaki çocukları, kuruluşlarda, kamuoyuna ilan edilenden daha avantajlı koşullarda mevduat veya katılma hesabı veya özel cari hesap açtıramaz ve bu tür hesapların başkaları adına avantajlı koşullarda açılmasına aracılık edemez.</a:t>
            </a:r>
          </a:p>
          <a:p>
            <a:r>
              <a:rPr lang="tr-TR" dirty="0" smtClean="0"/>
              <a:t> </a:t>
            </a:r>
            <a:endParaRPr lang="tr-TR" b="1" dirty="0">
              <a:solidFill>
                <a:schemeClr val="tx1">
                  <a:lumMod val="95000"/>
                  <a:lumOff val="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(2) </a:t>
            </a:r>
            <a:r>
              <a:rPr lang="tr-TR" dirty="0" smtClean="0"/>
              <a:t>Kurul üyeleri ile Kurum personeli ve bunların eş ve velayetleri altındaki çocukları, makul ve </a:t>
            </a:r>
            <a:r>
              <a:rPr lang="tr-TR" dirty="0" err="1" smtClean="0"/>
              <a:t>mutad</a:t>
            </a:r>
            <a:r>
              <a:rPr lang="tr-TR" dirty="0" smtClean="0"/>
              <a:t> vade ve koşullarda kullandırılan krediler hariç olmak üzere, kuruluşlardan kredi kullanamaz ve kuruluşlarda çalışanlardan borç alamaz, bunları kefil gösteremez.</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tr-TR" b="1" dirty="0" smtClean="0"/>
              <a:t>(3) </a:t>
            </a:r>
            <a:r>
              <a:rPr lang="tr-TR" dirty="0" smtClean="0"/>
              <a:t>Kurul üyeleri ile Kurum personeli ve bunların eş ve velayetleri altındaki çocukları, makul ve </a:t>
            </a:r>
            <a:r>
              <a:rPr lang="tr-TR" dirty="0" err="1" smtClean="0"/>
              <a:t>mutad</a:t>
            </a:r>
            <a:r>
              <a:rPr lang="tr-TR" dirty="0" smtClean="0"/>
              <a:t> vade ve koşullarda kullandırılan konut, tüketici ve benzeri krediler ile kredi kartı kullanımı yoluyla verilen krediler hariç olmak üzere, kuruluşlarca kullandırılan kredilere kefil olamaz, garanti veremez. </a:t>
            </a:r>
          </a:p>
          <a:p>
            <a:r>
              <a:rPr lang="tr-TR" b="1" dirty="0" smtClean="0"/>
              <a:t>(4) </a:t>
            </a:r>
            <a:r>
              <a:rPr lang="tr-TR" dirty="0" smtClean="0"/>
              <a:t>Kurul üyeleri ile Kurum personeli ve bunların eş ve velayetleri altındaki çocukları, kuruluşların elden çıkardıkları arsa, arazi, konut, araç, mobilya gibi menkul ve gayrimenkulleri edinemez ve başkaları tarafından alınmasına aracılık edemez.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b="1" dirty="0" smtClean="0"/>
              <a:t>(5) </a:t>
            </a:r>
            <a:r>
              <a:rPr lang="tr-TR" dirty="0" smtClean="0"/>
              <a:t>Kurul üyeleri ile Kurum personeli ve bunların eş ve velayetleri altındaki çocukları, yatırım fonları aracılığıyla edinilenler hariç kuruluşların hisse senetlerine doğrudan veya dolaylı olarak sahip olamaz. Miras, hisse bölünmesi, birleşme gibi irade dışı değişmeler sebebiyle bir aykırılık oluşması halinde bu durumun yedi gün içerisinde Kuruma bildirilmesi ve bunların en geç altı ay içerisinde elden çıkarılması zorunludur.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b="1" dirty="0" smtClean="0"/>
              <a:t>Gözetim ve denetimle ilgili ilkeler MADDE 5 – (1) </a:t>
            </a:r>
            <a:r>
              <a:rPr lang="tr-TR" dirty="0" smtClean="0"/>
              <a:t>Kurul üyeleri ile Kurum personeli, kendisinin ve Kanunun 3 üncü maddesindeki yöneticiler tanımı içerisinde sayılan eşi, üçüncü derece dahil kan ve ikinci derece dahil sıhrî hısımlarının görev aldığı bankalarda gözetim ve denetim çalışmalarında yer alamaz ve bunlarla ilgili olarak alınacak kararlara katılamaz ve görüş bildiremez</a:t>
            </a:r>
            <a:r>
              <a:rPr lang="tr-TR" b="1" dirty="0" smtClean="0"/>
              <a:t>. </a:t>
            </a:r>
          </a:p>
          <a:p>
            <a:r>
              <a:rPr lang="tr-TR" b="1" dirty="0" smtClean="0"/>
              <a:t>(2) </a:t>
            </a:r>
            <a:r>
              <a:rPr lang="tr-TR" dirty="0" smtClean="0"/>
              <a:t>Kurum personeli, yerinde denetim sırasında </a:t>
            </a:r>
            <a:r>
              <a:rPr lang="tr-TR" dirty="0" err="1" smtClean="0"/>
              <a:t>mutad</a:t>
            </a:r>
            <a:r>
              <a:rPr lang="tr-TR" dirty="0" smtClean="0"/>
              <a:t> mekan ve bu mekanda bulunan demirbaşlar dışında, kuruluşların olanaklarından yararlanamaz. Yararlanma ihtiyacı, halin icabından dolayı kaçınılmaz ise, hizmet bedelinin Kurum tarafından ödenmesi esastır.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b="1" dirty="0" smtClean="0"/>
              <a:t>Bilgi verme ve sır saklamaya ilişkin ilkeler MADDE 6 – (1) </a:t>
            </a:r>
            <a:r>
              <a:rPr lang="tr-TR" dirty="0" smtClean="0"/>
              <a:t>Kurul üyeleri ile Kurum personeli; </a:t>
            </a:r>
          </a:p>
          <a:p>
            <a:r>
              <a:rPr lang="tr-TR" b="1" dirty="0" smtClean="0"/>
              <a:t>a) </a:t>
            </a:r>
            <a:r>
              <a:rPr lang="tr-TR" dirty="0" smtClean="0"/>
              <a:t>Görevleri dolayısıyla elde ettikleri ve kuruluşun durumunu etkileyebilen, tüm bilgi ve belgeleri, Kuruma iletmek zorundadır. </a:t>
            </a:r>
          </a:p>
          <a:p>
            <a:r>
              <a:rPr lang="tr-TR" b="1" dirty="0" smtClean="0"/>
              <a:t>b) </a:t>
            </a:r>
            <a:r>
              <a:rPr lang="tr-TR" dirty="0" smtClean="0"/>
              <a:t>Görevleri dolayısıyla elde ettikleri kamuya açık olmayan bilgileri, yetkili olmayan kişi ve kuruluşlara şahsi yorum, tavsiye veya başka suretlerle aktaramaz.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r>
              <a:rPr lang="tr-TR" b="1" dirty="0" smtClean="0"/>
              <a:t>c) </a:t>
            </a:r>
            <a:r>
              <a:rPr lang="tr-TR" dirty="0" smtClean="0"/>
              <a:t>Görevleri dolayısıyla öğrendikleri sırlar ile ilgililere ve üçüncü kişilere ilişkin gizli kalması gereken bilgileri kanunen açıkça yetkili kılınan merciler dışında hiçbir kurum, kuruluş veya kişiye açıklayamaz; kendilerinin veya başkalarının yararına veya üçüncü kişilerin zararına kullanamaz. Bu yükümlülük, Kurul üyeleri ile Kurum personelinin Kuruldan veya Kurumdan ayrılmaları halinde de devam eder. </a:t>
            </a:r>
          </a:p>
          <a:p>
            <a:r>
              <a:rPr lang="tr-TR" b="1" dirty="0" smtClean="0"/>
              <a:t>ç) </a:t>
            </a:r>
            <a:r>
              <a:rPr lang="tr-TR" dirty="0" smtClean="0"/>
              <a:t>Başkan tarafından yetkilendirilmeksizin, Kurum personeli çalışmaları ve görevleri ile ilgili olarak, 9/6/2004 tarihli ve 5187 sayılı Basın Kanununda belirtilen basın araçları ya da radyo, televizyon, video, internet, kablolu yayın veya elektronik bilgi iletişim araçları ve benzeri yayın araçlarına açıklamalarda bulunamaz. Kurum personelinin tekzip hakları saklıdır.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lumMod val="95000"/>
                    <a:lumOff val="5000"/>
                  </a:schemeClr>
                </a:solidFill>
              </a:rPr>
              <a:t>Kurum dışı çalışmalara ilişkin ilkeler </a:t>
            </a:r>
            <a:endParaRPr lang="tr-TR" dirty="0">
              <a:solidFill>
                <a:schemeClr val="tx1">
                  <a:lumMod val="95000"/>
                  <a:lumOff val="5000"/>
                </a:schemeClr>
              </a:solidFill>
            </a:endParaRPr>
          </a:p>
        </p:txBody>
      </p:sp>
      <p:sp>
        <p:nvSpPr>
          <p:cNvPr id="3" name="2 İçerik Yer Tutucusu"/>
          <p:cNvSpPr>
            <a:spLocks noGrp="1"/>
          </p:cNvSpPr>
          <p:nvPr>
            <p:ph sz="quarter" idx="1"/>
          </p:nvPr>
        </p:nvSpPr>
        <p:spPr/>
        <p:txBody>
          <a:bodyPr>
            <a:normAutofit fontScale="92500" lnSpcReduction="20000"/>
          </a:bodyPr>
          <a:lstStyle/>
          <a:p>
            <a:r>
              <a:rPr lang="tr-TR" dirty="0" smtClean="0"/>
              <a:t>MADDE 7 – (1) Kurul üyeleri ile Kurum personeli; </a:t>
            </a:r>
          </a:p>
          <a:p>
            <a:r>
              <a:rPr lang="tr-TR" b="1" dirty="0" smtClean="0"/>
              <a:t>a) </a:t>
            </a:r>
            <a:r>
              <a:rPr lang="tr-TR" dirty="0" smtClean="0"/>
              <a:t>Asli görevlerini aksatmayan bilimsel amaçlı yayın, ders ve konferans ile telif hakları hariç Kurumdaki resmî görevlerinin yürütülmesi dışında kalan resmî veya özel hiçbir görev alamaz.</a:t>
            </a:r>
          </a:p>
          <a:p>
            <a:r>
              <a:rPr lang="tr-TR" b="1" dirty="0" smtClean="0"/>
              <a:t>b) </a:t>
            </a:r>
            <a:r>
              <a:rPr lang="tr-TR" dirty="0" smtClean="0"/>
              <a:t>Serbest meslek faaliyetinde bulunamaz. </a:t>
            </a:r>
          </a:p>
          <a:p>
            <a:r>
              <a:rPr lang="tr-TR" b="1" dirty="0" smtClean="0"/>
              <a:t>c) </a:t>
            </a:r>
            <a:r>
              <a:rPr lang="tr-TR" dirty="0" smtClean="0"/>
              <a:t>Hakemlik ve bilirkişilik yapamaz. Mahkemelerce ve/veya ilgili savcılıklarca bilirkişi olarak görevlendirilmeleri halinde çekilmek zorundadır.</a:t>
            </a:r>
          </a:p>
          <a:p>
            <a:r>
              <a:rPr lang="tr-TR" dirty="0" smtClean="0"/>
              <a:t>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tr-TR" b="1" dirty="0" smtClean="0"/>
              <a:t>ç) </a:t>
            </a:r>
            <a:r>
              <a:rPr lang="tr-TR" dirty="0" smtClean="0"/>
              <a:t>Yiyecek, giyecek, kitap, oyuncak gibi yoksul veya felaketzedelerin ihtiyaçlarını karşılamayı amaçlayan yardım faaliyetleri dışında, görevlerinden yararlanmak suretiyle kaynak yaratmayı amaçlayan sosyal işlere ve hayır işlerine yönelik faaliyetlerde bulunamaz. </a:t>
            </a:r>
          </a:p>
          <a:p>
            <a:r>
              <a:rPr lang="tr-TR" b="1" dirty="0" smtClean="0"/>
              <a:t>d) </a:t>
            </a:r>
            <a:r>
              <a:rPr lang="tr-TR" dirty="0" smtClean="0"/>
              <a:t>Fikri hak oluşturan eserlerini kuruluşlarda bastıramaz ve bu kuruluşlara satışına aracılık edemez. e) Kuruluşlarca veya bunların çalışanları tarafından her ne amaçla olursa olsun kurulmuş veya kurulacak kooperatiflere üye olamaz. f) Ticaretle uğraşamaz</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Bankalar,;</a:t>
            </a:r>
            <a:endParaRPr lang="tr-TR" dirty="0"/>
          </a:p>
        </p:txBody>
      </p:sp>
      <p:sp>
        <p:nvSpPr>
          <p:cNvPr id="3" name="2 İçerik Yer Tutucusu"/>
          <p:cNvSpPr>
            <a:spLocks noGrp="1"/>
          </p:cNvSpPr>
          <p:nvPr>
            <p:ph idx="1"/>
          </p:nvPr>
        </p:nvSpPr>
        <p:spPr/>
        <p:txBody>
          <a:bodyPr>
            <a:normAutofit/>
          </a:bodyPr>
          <a:lstStyle/>
          <a:p>
            <a:r>
              <a:rPr lang="tr-TR" b="1" dirty="0" smtClean="0"/>
              <a:t>a. Dürüstlük</a:t>
            </a:r>
            <a:r>
              <a:rPr lang="tr-TR" dirty="0" smtClean="0"/>
              <a:t> Faaliyetlerini yerine getirirken ilişkilerinde dürüstlük ilkesine bağlı kalırlar.</a:t>
            </a:r>
          </a:p>
          <a:p>
            <a:r>
              <a:rPr lang="tr-TR" dirty="0" smtClean="0"/>
              <a:t> </a:t>
            </a:r>
            <a:r>
              <a:rPr lang="tr-TR" b="1" dirty="0" smtClean="0"/>
              <a:t>b. Tarafsızlık </a:t>
            </a:r>
            <a:r>
              <a:rPr lang="tr-TR" dirty="0" smtClean="0"/>
              <a:t>"İnsana saygının başarının temeli olması" ilkesinden hareketle, gerek çalışanları gerekse müşterileri arasında ayrım gözetmez, önyargılı davranışlardan kaçınırlar. hizmet sunarken ulus, din, finansal ve toplumsal statü, cinsiyet gibi farklılıklar gözetmezler.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1">
                    <a:lumMod val="95000"/>
                    <a:lumOff val="5000"/>
                  </a:schemeClr>
                </a:solidFill>
              </a:rPr>
              <a:t>Kişisel bilgi birikiminin kullanımına ilişkin ilkeler </a:t>
            </a:r>
            <a:endParaRPr lang="tr-TR" dirty="0">
              <a:solidFill>
                <a:schemeClr val="tx1">
                  <a:lumMod val="95000"/>
                  <a:lumOff val="5000"/>
                </a:schemeClr>
              </a:solidFill>
            </a:endParaRPr>
          </a:p>
        </p:txBody>
      </p:sp>
      <p:sp>
        <p:nvSpPr>
          <p:cNvPr id="3" name="2 İçerik Yer Tutucusu"/>
          <p:cNvSpPr>
            <a:spLocks noGrp="1"/>
          </p:cNvSpPr>
          <p:nvPr>
            <p:ph sz="quarter" idx="1"/>
          </p:nvPr>
        </p:nvSpPr>
        <p:spPr/>
        <p:txBody>
          <a:bodyPr>
            <a:normAutofit fontScale="85000" lnSpcReduction="20000"/>
          </a:bodyPr>
          <a:lstStyle/>
          <a:p>
            <a:r>
              <a:rPr lang="tr-TR" b="1" dirty="0" smtClean="0"/>
              <a:t>MADDE 8 – (1) </a:t>
            </a:r>
            <a:r>
              <a:rPr lang="tr-TR" dirty="0" smtClean="0"/>
              <a:t>Kurum personelinin, haftalık üç saati geçmemek kaydıyla eğitmen olarak görevlendirilmeleri, akademik çalışmalarda hakemlik yapmaları, Kurumu ilgilendiren konularda seminer ve toplantılarda konuşma yapabilme veya tebliğ vermeleri ile benzeri eğitici faaliyetlerde bulunmaları Başkanın iznine tabidir.</a:t>
            </a:r>
          </a:p>
          <a:p>
            <a:r>
              <a:rPr lang="tr-TR" b="1" dirty="0" smtClean="0"/>
              <a:t> (2) </a:t>
            </a:r>
            <a:r>
              <a:rPr lang="tr-TR" dirty="0" smtClean="0"/>
              <a:t>Kurum personelinin bilimsel nitelikli süreli ve süresiz yayınlar dışında meslekî konularda yazı yazmaları Başkanın iznine tabidir. Kurum personeli bağlı bulunduğu amirine yazılı olarak bilgi vermek kaydıyla, meslekî konular da dahil olmak üzere bilimsel amaçlı yayın yapabilir.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t>(3) </a:t>
            </a:r>
            <a:r>
              <a:rPr lang="tr-TR" dirty="0" smtClean="0"/>
              <a:t>Birinci ve ikinci fıkra kapsamında izin alınmış ve bilgi verilmiş olması, ilgililerin bu faaliyetlerde sundukları görüş ve bilgilere ilişkin sırların saklanması ve diğer tüm yasal sorumluluklarını ortadan kaldırmaz.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r>
              <a:rPr lang="tr-TR" dirty="0" smtClean="0"/>
              <a:t>(4) Kurum personeli, kuruluşlar tarafından düzenlenen birinci fıkra kapsamındaki faaliyetler karşılığında bir ücret kabul edemez. Ancak, Kurum personeli, kuruluşlar dışındaki kurum ve kuruluşların organize ettiği etkinliklerde eğitmen olarak görev almaları, akademik çalışmalarda hakemlik yapmaları, Kurumu ilgilendiren konularda seminer ve toplantılarda konuşma yapma veya tebliğ vermeleri karşılığında ilgili kurum veya kuruluş tarafından bir ücret ödenmesi öngörülmüş ise, bu ücreti Destek Hizmetleri Daire Başkanlığına bildirmek suretiyle kabul edebilir. Ayrıca, Kurum personeli ikinci fıkrada belirtildiği şekilde yazı yazmaları ve yaptıkları yayınlar karşılığında öngörülen ücretleri de Destek Hizmetleri Daire Başkanlığına bildirmek suretiyle kabul edebilir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tr-TR" dirty="0" smtClean="0"/>
              <a:t>(5) Seminer ve toplantılara iştirak edenlerin, ulaşım, taşıma, konaklama ve benzeri hizmetlerinin Kurum tarafından karşılanması esastır. Ancak, seminer veya toplantıları düzenleyen kurum ve kuruluşların, bu hizmetlerin karşılanması amacıyla tüm katılımcılara eşit şartlarda sağladığı imkanlardan Kurum personeli de yararlanabilir. </a:t>
            </a:r>
          </a:p>
          <a:p>
            <a:r>
              <a:rPr lang="tr-TR" dirty="0" smtClean="0"/>
              <a:t>(6) Kurum personelinden, Kurumdan ayrılmak isteyenler, iş ararken herhangi bir avantaj sağlamak için Kurumdan elde ettikleri bilgileri kullanamaz.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1">
                    <a:lumMod val="95000"/>
                    <a:lumOff val="5000"/>
                  </a:schemeClr>
                </a:solidFill>
              </a:rPr>
              <a:t>Çeşitli ve Son Hükümler Hüküm bulunmayan haller </a:t>
            </a:r>
            <a:endParaRPr lang="tr-TR" dirty="0">
              <a:solidFill>
                <a:schemeClr val="tx1">
                  <a:lumMod val="95000"/>
                  <a:lumOff val="5000"/>
                </a:schemeClr>
              </a:solidFill>
            </a:endParaRPr>
          </a:p>
        </p:txBody>
      </p:sp>
      <p:sp>
        <p:nvSpPr>
          <p:cNvPr id="3" name="2 İçerik Yer Tutucusu"/>
          <p:cNvSpPr>
            <a:spLocks noGrp="1"/>
          </p:cNvSpPr>
          <p:nvPr>
            <p:ph sz="quarter" idx="1"/>
          </p:nvPr>
        </p:nvSpPr>
        <p:spPr/>
        <p:txBody>
          <a:bodyPr>
            <a:normAutofit/>
          </a:bodyPr>
          <a:lstStyle/>
          <a:p>
            <a:r>
              <a:rPr lang="tr-TR" b="1" dirty="0" smtClean="0">
                <a:solidFill>
                  <a:schemeClr val="tx1">
                    <a:lumMod val="95000"/>
                    <a:lumOff val="5000"/>
                  </a:schemeClr>
                </a:solidFill>
              </a:rPr>
              <a:t>MADDE 9 – (1) </a:t>
            </a:r>
            <a:r>
              <a:rPr lang="tr-TR" dirty="0" smtClean="0"/>
              <a:t>Bu Yönetmelikte bulunmayan hususlarla ilgili olarak 13/4/2005 tarihli ve 25785 sayılı Resmî Gazete’de yayımlanan Kamu Görevlileri Etik Davranış İlkeleri ile Başvuru Usul ve Esasları Hakkında Yönetmelik hükümleri uygulanır.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r>
              <a:rPr lang="tr-TR" b="1" dirty="0" smtClean="0">
                <a:solidFill>
                  <a:schemeClr val="tx1">
                    <a:lumMod val="95000"/>
                    <a:lumOff val="5000"/>
                  </a:schemeClr>
                </a:solidFill>
              </a:rPr>
              <a:t>Diğer hükümler </a:t>
            </a:r>
            <a:br>
              <a:rPr lang="tr-TR" b="1" dirty="0" smtClean="0">
                <a:solidFill>
                  <a:schemeClr val="tx1">
                    <a:lumMod val="95000"/>
                    <a:lumOff val="5000"/>
                  </a:schemeClr>
                </a:solidFill>
              </a:rPr>
            </a:br>
            <a:endParaRPr lang="tr-TR" b="1" dirty="0">
              <a:solidFill>
                <a:schemeClr val="tx1">
                  <a:lumMod val="95000"/>
                  <a:lumOff val="5000"/>
                </a:schemeClr>
              </a:solidFill>
            </a:endParaRPr>
          </a:p>
        </p:txBody>
      </p:sp>
      <p:sp>
        <p:nvSpPr>
          <p:cNvPr id="3" name="2 İçerik Yer Tutucusu"/>
          <p:cNvSpPr>
            <a:spLocks noGrp="1"/>
          </p:cNvSpPr>
          <p:nvPr>
            <p:ph sz="quarter" idx="1"/>
          </p:nvPr>
        </p:nvSpPr>
        <p:spPr/>
        <p:txBody>
          <a:bodyPr>
            <a:normAutofit fontScale="70000" lnSpcReduction="20000"/>
          </a:bodyPr>
          <a:lstStyle/>
          <a:p>
            <a:r>
              <a:rPr lang="tr-TR" b="1" dirty="0" smtClean="0"/>
              <a:t>MADDE 10 – (1) </a:t>
            </a:r>
            <a:r>
              <a:rPr lang="tr-TR" dirty="0" smtClean="0"/>
              <a:t>Kurum personeli, meslekî ve etik ilkelerle ilgili olarak Kuruma verilmesi gereken bütün belgelerde, gerçeğe uygun beyanda bulunmak zorundadır. </a:t>
            </a:r>
          </a:p>
          <a:p>
            <a:r>
              <a:rPr lang="tr-TR" b="1" dirty="0" smtClean="0"/>
              <a:t>(2) </a:t>
            </a:r>
            <a:r>
              <a:rPr lang="tr-TR" dirty="0" smtClean="0"/>
              <a:t>Kurum personeli, işe başlarken meslekî ve etik ilkelere uygun davranışta bulunmayı taahhüt eder ve altı ay içinde durumunu ilkelere uygun hale getirir. Mali konularda elden çıkarmanın Kurum personeline zarar vermesi halinde Başkanın uygun görüşü üzerine bu süre en fazla üç ay uzatılabilir.</a:t>
            </a:r>
          </a:p>
          <a:p>
            <a:r>
              <a:rPr lang="tr-TR" b="1" dirty="0" smtClean="0"/>
              <a:t> (3) </a:t>
            </a:r>
            <a:r>
              <a:rPr lang="tr-TR" dirty="0" smtClean="0"/>
              <a:t>Kurum personelinden meslekî ve etik ilkelere aykırı davranışta bulunanlar hakkında ilgili mevzuata göre işlem yapılır.</a:t>
            </a:r>
          </a:p>
          <a:p>
            <a:r>
              <a:rPr lang="tr-TR" b="1" dirty="0" smtClean="0"/>
              <a:t> (4) </a:t>
            </a:r>
            <a:r>
              <a:rPr lang="tr-TR" dirty="0" smtClean="0"/>
              <a:t>Meslekî ilkelerin uygulanmasında karşılaşılan tereddütleri gidermeye Kurul yetkilidir.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MCj04238420000[1]"/>
          <p:cNvPicPr>
            <a:picLocks noGrp="1"/>
          </p:cNvPicPr>
          <p:nvPr>
            <p:ph sz="quarter" idx="1"/>
          </p:nvPr>
        </p:nvPicPr>
        <p:blipFill>
          <a:blip r:embed="rId2" cstate="print"/>
          <a:srcRect/>
          <a:stretch>
            <a:fillRect/>
          </a:stretch>
        </p:blipFill>
        <p:spPr bwMode="auto">
          <a:xfrm>
            <a:off x="1785918" y="-714404"/>
            <a:ext cx="7643866" cy="7143800"/>
          </a:xfrm>
          <a:prstGeom prst="rect">
            <a:avLst/>
          </a:prstGeom>
          <a:noFill/>
          <a:ln w="9525">
            <a:noFill/>
            <a:miter lim="800000"/>
            <a:headEnd/>
            <a:tailEnd/>
          </a:ln>
        </p:spPr>
      </p:pic>
      <p:sp>
        <p:nvSpPr>
          <p:cNvPr id="5" name="4 Oval"/>
          <p:cNvSpPr/>
          <p:nvPr/>
        </p:nvSpPr>
        <p:spPr>
          <a:xfrm>
            <a:off x="4429124" y="3643314"/>
            <a:ext cx="2143140" cy="428628"/>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i="1" dirty="0" err="1" smtClean="0">
                <a:solidFill>
                  <a:srgbClr val="7030A0"/>
                </a:solidFill>
              </a:rPr>
              <a:t>Bittiiiii</a:t>
            </a:r>
            <a:r>
              <a:rPr lang="tr-TR" b="1" i="1" dirty="0" smtClean="0">
                <a:solidFill>
                  <a:srgbClr val="7030A0"/>
                </a:solidFill>
              </a:rPr>
              <a:t>.</a:t>
            </a:r>
            <a:endParaRPr lang="tr-TR" b="1" i="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c. Güvenilirlik </a:t>
            </a:r>
            <a:r>
              <a:rPr lang="tr-TR" dirty="0" smtClean="0"/>
              <a:t>Tüm hizmet ve işlemlerde, müşterilere karşılıklı güven anlayışı içerisinde açık, anlaşılır ve doğru bilgi verirler, müşteri hizmetlerini zamanında ve eksiksiz yerine getirirler.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d.Saydamlık Müşterilerini, kendilerine sunulan ürün ve hizmetlere ilişkin hak ve yükümlülükler, yarar ve riskler gibi konularda açık, anlaşılır ve net biçimde bilgilendirirler. Bir ürün, hizmet ya da tavsiye vermeden önce, müşterilerini ve müşterilerin finansal kapasitelerini, durumlarını ve ihtiyaçlarını etkili şekilde değerlendirerek bu çerçevede ürün ve hizmet önerirler.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e. Toplumsal Yararın Gözetilmesi ve Çevreye Saygı</a:t>
            </a:r>
            <a:r>
              <a:rPr lang="tr-TR" dirty="0" smtClean="0"/>
              <a:t> Tüm faaliyetlerinde karlılık yanında, toplumsal yararın gözetilmesi ve çevreye saygı ilkeleri ışığında sosyal ve kültürel etkinliklere destek sağlamaya özen gösterirler.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dirty="0" smtClean="0"/>
              <a:t>f. Suçtan Kaynaklanan Malvarlığı Değerlerinin Aklanması ve Terörün Finansmanı ile Mücadele</a:t>
            </a:r>
            <a:r>
              <a:rPr lang="tr-TR" dirty="0" smtClean="0"/>
              <a:t> Uluslararası normlar ve ulusal mevzuat hükümleri çerçevesinde, suçtan kaynaklanan malvarlığı değerlerinin aklanması, yolsuzluk ve benzeri suçlarla mücadeleyi önemli bir ilke olarak benimseyerek gerek kendi aralarında, gerekse konuyla ilgili diğer kurum ve kuruluşlarla ve yetkili mercilerle işbirliği yapmaya özen gösterirler. Kendi iç bünyelerinde de bu amaca yönelik gerekli önlemleri alır ve personeli için eğitim programları düzenlerler. g. Bilgi </a:t>
            </a:r>
            <a:r>
              <a:rPr lang="tr-TR" dirty="0" err="1" smtClean="0"/>
              <a:t>Suistimali</a:t>
            </a:r>
            <a:r>
              <a:rPr lang="tr-TR" dirty="0" smtClean="0"/>
              <a:t> Kendilerine ve müşterilerine ait içeriden öğrenilen bilgilerin </a:t>
            </a:r>
            <a:r>
              <a:rPr lang="tr-TR" dirty="0" err="1" smtClean="0"/>
              <a:t>suistimalinin</a:t>
            </a:r>
            <a:r>
              <a:rPr lang="tr-TR" dirty="0" smtClean="0"/>
              <a:t> önlenmesi için gerekli her türlü tedbiri alırlar.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smtClean="0"/>
              <a:t>VII. Banka Çalışanlarının Uyacakları Meslek Kuralları ve Etik ilkeler Meslek Kuralları ve Çalışanların Uyacakları Etik İlkeler </a:t>
            </a:r>
            <a:endParaRPr lang="tr-TR" sz="2800" b="1" dirty="0"/>
          </a:p>
        </p:txBody>
      </p:sp>
      <p:sp>
        <p:nvSpPr>
          <p:cNvPr id="3" name="2 İçerik Yer Tutucusu"/>
          <p:cNvSpPr>
            <a:spLocks noGrp="1"/>
          </p:cNvSpPr>
          <p:nvPr>
            <p:ph idx="1"/>
          </p:nvPr>
        </p:nvSpPr>
        <p:spPr/>
        <p:txBody>
          <a:bodyPr>
            <a:normAutofit fontScale="77500" lnSpcReduction="20000"/>
          </a:bodyPr>
          <a:lstStyle/>
          <a:p>
            <a:r>
              <a:rPr lang="tr-TR" b="1" dirty="0" smtClean="0"/>
              <a:t>Madde 19- Banka çalışanları</a:t>
            </a:r>
            <a:r>
              <a:rPr lang="tr-TR" dirty="0" smtClean="0"/>
              <a:t>;</a:t>
            </a:r>
          </a:p>
          <a:p>
            <a:r>
              <a:rPr lang="tr-TR" dirty="0" smtClean="0"/>
              <a:t> </a:t>
            </a:r>
            <a:r>
              <a:rPr lang="tr-TR" b="1" dirty="0" smtClean="0"/>
              <a:t>a)</a:t>
            </a:r>
            <a:r>
              <a:rPr lang="tr-TR" dirty="0" smtClean="0"/>
              <a:t> Görevlerini yerine getirirken yürürlükteki mevzuata uymak, </a:t>
            </a:r>
          </a:p>
          <a:p>
            <a:r>
              <a:rPr lang="tr-TR" b="1" dirty="0" smtClean="0"/>
              <a:t>b)</a:t>
            </a:r>
            <a:r>
              <a:rPr lang="tr-TR" dirty="0" smtClean="0"/>
              <a:t> Müşterilerini, kendilerine sunulan ürün ve hizmetlerin sağlayacağı fayda ve doğuracağı riskler konusunda bilgilendirmek, </a:t>
            </a:r>
          </a:p>
          <a:p>
            <a:r>
              <a:rPr lang="tr-TR" b="1" dirty="0" smtClean="0"/>
              <a:t>c)</a:t>
            </a:r>
            <a:r>
              <a:rPr lang="tr-TR" dirty="0" smtClean="0"/>
              <a:t> Aynı hizmeti alan müşterilere tarafsız ve adil hizmet sunmak, </a:t>
            </a:r>
          </a:p>
          <a:p>
            <a:r>
              <a:rPr lang="tr-TR" b="1" dirty="0" smtClean="0"/>
              <a:t>d)</a:t>
            </a:r>
            <a:r>
              <a:rPr lang="tr-TR" dirty="0" smtClean="0"/>
              <a:t> Sıfat ve görevleri dolayısıyla bankalara veya müşterilerine ait öğrendikleri sırları, bu konuda kanunen açıkça yetkili kılınan mercilerden başkasına açıklamamak,</a:t>
            </a:r>
          </a:p>
          <a:p>
            <a:r>
              <a:rPr lang="tr-TR" b="1" dirty="0" smtClean="0"/>
              <a:t> e) </a:t>
            </a:r>
            <a:r>
              <a:rPr lang="tr-TR" dirty="0" smtClean="0"/>
              <a:t>Çalışma ve davranışlarında bankanın itibar kaybına sebebiyet vermemek,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f) </a:t>
            </a:r>
            <a:r>
              <a:rPr lang="tr-TR" dirty="0" smtClean="0"/>
              <a:t>Doğrudan veya dolaylı olarak tacir veya esnaf sayılmalarını gerektirecek faaliyetlerde bulunmamak,</a:t>
            </a:r>
          </a:p>
          <a:p>
            <a:r>
              <a:rPr lang="tr-TR" b="1" dirty="0" smtClean="0"/>
              <a:t> g) </a:t>
            </a:r>
            <a:r>
              <a:rPr lang="tr-TR" dirty="0" smtClean="0"/>
              <a:t>Adalet, doğruluk, dürüstlük, güvenilirlik ve sosyal sorumluluk prensiplerine aykırı davranışlarda bulunmamak, </a:t>
            </a:r>
          </a:p>
          <a:p>
            <a:r>
              <a:rPr lang="tr-TR" b="1" dirty="0" smtClean="0"/>
              <a:t>h) </a:t>
            </a:r>
            <a:r>
              <a:rPr lang="tr-TR" dirty="0" smtClean="0"/>
              <a:t>Görevlerini gerçekleştirirken diğer çalışanlar ile saygılı ve özenli iletişim kurmak suretiyle ortak amaçlar yönünde işbirliği sağlamak, </a:t>
            </a:r>
          </a:p>
          <a:p>
            <a:r>
              <a:rPr lang="tr-TR" b="1" dirty="0" smtClean="0"/>
              <a:t>ı) </a:t>
            </a:r>
            <a:r>
              <a:rPr lang="tr-TR" dirty="0" smtClean="0"/>
              <a:t>Bankaya ait varlıkları ve kaynakları verimsiz ve amaç dışı kullanmamak, </a:t>
            </a:r>
          </a:p>
          <a:p>
            <a:r>
              <a:rPr lang="tr-TR" b="1" dirty="0" smtClean="0"/>
              <a:t>j) </a:t>
            </a:r>
            <a:r>
              <a:rPr lang="tr-TR" dirty="0" smtClean="0"/>
              <a:t>Görev ve sıfatlarını kullanarak, gerek kendi iş ortamlarından gerekse müşterilerinin olanaklarından, kendilerine veya başkalarına kişisel çıkar sağlamamak, </a:t>
            </a:r>
          </a:p>
          <a:p>
            <a:r>
              <a:rPr lang="tr-TR" b="1" dirty="0" smtClean="0"/>
              <a:t>k)</a:t>
            </a:r>
            <a:r>
              <a:rPr lang="tr-TR" dirty="0" smtClean="0"/>
              <a:t> Kendilerine yapılan menfaat sağlamaya yönelik teklifleri derhal reddetmek, yetkili makamlara ve amirlerine bildirmek,</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dirty="0" smtClean="0"/>
              <a:t>l) </a:t>
            </a:r>
            <a:r>
              <a:rPr lang="tr-TR" dirty="0" smtClean="0"/>
              <a:t>Potansiyel müşterileri öncelikle kendi bankasına yönlendirmek,</a:t>
            </a:r>
          </a:p>
          <a:p>
            <a:r>
              <a:rPr lang="tr-TR" dirty="0" smtClean="0"/>
              <a:t> m) Müşterilerle borç-alacak, kefalet ve müşterek hesap açtırmak gibi etik ilkelerle bağdaşmayan ilişkilere girmemek, </a:t>
            </a:r>
          </a:p>
          <a:p>
            <a:r>
              <a:rPr lang="tr-TR" b="1" dirty="0" smtClean="0"/>
              <a:t>n)</a:t>
            </a:r>
            <a:r>
              <a:rPr lang="tr-TR" dirty="0" smtClean="0"/>
              <a:t> Mevcut veya potansiyel müşterilerden teamül dışında hediye almamak, o) Hizmetlerin yerine getirilmesi sırasında üstlendikleri görevlerle ilgili olarak hesap verebilme sorumluluğu içinde olmak, </a:t>
            </a:r>
          </a:p>
          <a:p>
            <a:r>
              <a:rPr lang="tr-TR" b="1" dirty="0" smtClean="0"/>
              <a:t>p)</a:t>
            </a:r>
            <a:r>
              <a:rPr lang="tr-TR" dirty="0" smtClean="0"/>
              <a:t> Dernek, vakıf, kooperatif ve benzeri yerler hariç, bankasının onayı olmadan hiç bir özel ve resmi kuruluşta görev almamak,</a:t>
            </a:r>
          </a:p>
          <a:p>
            <a:r>
              <a:rPr lang="tr-TR" dirty="0"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1787</Words>
  <Application>Microsoft Office PowerPoint</Application>
  <PresentationFormat>Ekran Gösterisi (4:3)</PresentationFormat>
  <Paragraphs>78</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ETİK İLKELER</vt:lpstr>
      <vt:lpstr>Bankalar,;</vt:lpstr>
      <vt:lpstr>PowerPoint Sunusu</vt:lpstr>
      <vt:lpstr>PowerPoint Sunusu</vt:lpstr>
      <vt:lpstr>PowerPoint Sunusu</vt:lpstr>
      <vt:lpstr>PowerPoint Sunusu</vt:lpstr>
      <vt:lpstr>VII. Banka Çalışanlarının Uyacakları Meslek Kuralları ve Etik ilkeler Meslek Kuralları ve Çalışanların Uyacakları Etik İlkeler </vt:lpstr>
      <vt:lpstr>PowerPoint Sunusu</vt:lpstr>
      <vt:lpstr>PowerPoint Sunusu</vt:lpstr>
      <vt:lpstr>PowerPoint Sunusu</vt:lpstr>
      <vt:lpstr>BANKACILIK DÜZENLEME VE DENETLEME KURULU ÜYELERİ İLE BANKACILIK DÜZENLEME VE DENETLEME KURUMU PERSONELİNİN UYACAKLARI MESLEKÎ VE ETİK İLKELERE DAİR YÖNETMELİK</vt:lpstr>
      <vt:lpstr>PowerPoint Sunusu</vt:lpstr>
      <vt:lpstr>PowerPoint Sunusu</vt:lpstr>
      <vt:lpstr>PowerPoint Sunusu</vt:lpstr>
      <vt:lpstr>PowerPoint Sunusu</vt:lpstr>
      <vt:lpstr>PowerPoint Sunusu</vt:lpstr>
      <vt:lpstr>PowerPoint Sunusu</vt:lpstr>
      <vt:lpstr>Kurum dışı çalışmalara ilişkin ilkeler </vt:lpstr>
      <vt:lpstr>PowerPoint Sunusu</vt:lpstr>
      <vt:lpstr>Kişisel bilgi birikiminin kullanımına ilişkin ilkeler </vt:lpstr>
      <vt:lpstr>PowerPoint Sunusu</vt:lpstr>
      <vt:lpstr>PowerPoint Sunusu</vt:lpstr>
      <vt:lpstr>PowerPoint Sunusu</vt:lpstr>
      <vt:lpstr>Çeşitli ve Son Hükümler Hüküm bulunmayan haller </vt:lpstr>
      <vt:lpstr>Diğer hükümler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İLKELER</dc:title>
  <dc:creator>rabia</dc:creator>
  <cp:lastModifiedBy>elit bilgisayar</cp:lastModifiedBy>
  <cp:revision>3</cp:revision>
  <dcterms:created xsi:type="dcterms:W3CDTF">2017-05-10T11:52:36Z</dcterms:created>
  <dcterms:modified xsi:type="dcterms:W3CDTF">2018-05-14T12:51:45Z</dcterms:modified>
</cp:coreProperties>
</file>